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sldIdLst>
    <p:sldId id="256" r:id="rId5"/>
    <p:sldId id="259" r:id="rId6"/>
    <p:sldId id="257" r:id="rId7"/>
    <p:sldId id="258" r:id="rId8"/>
    <p:sldId id="260" r:id="rId9"/>
    <p:sldId id="261" r:id="rId10"/>
    <p:sldId id="262" r:id="rId11"/>
    <p:sldId id="264" r:id="rId12"/>
    <p:sldId id="263" r:id="rId13"/>
    <p:sldId id="265"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FD151F-9D80-47CE-B9BB-5754FAA355E7}" v="150" dt="2020-06-16T15:30:41.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59AF03E8-9932-4A30-9F63-35A62000D000}" type="datetimeFigureOut">
              <a:rPr lang="de-DE" smtClean="0"/>
              <a:pPr/>
              <a:t>16.06.2020</a:t>
            </a:fld>
            <a:endParaRPr lang="de-DE"/>
          </a:p>
        </p:txBody>
      </p:sp>
      <p:sp>
        <p:nvSpPr>
          <p:cNvPr id="2" name="1 - Θέση υποσέλιδου"/>
          <p:cNvSpPr>
            <a:spLocks noGrp="1"/>
          </p:cNvSpPr>
          <p:nvPr>
            <p:ph type="ftr" sz="quarter" idx="11"/>
          </p:nvPr>
        </p:nvSpPr>
        <p:spPr/>
        <p:txBody>
          <a:bodyPr/>
          <a:lstStyle/>
          <a:p>
            <a:endParaRPr lang="de-DE"/>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675E6EE5-3DC4-4167-991A-FF65296BEED3}"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9AF03E8-9932-4A30-9F63-35A62000D000}" type="datetimeFigureOut">
              <a:rPr lang="de-DE" smtClean="0"/>
              <a:pPr/>
              <a:t>16.06.2020</a:t>
            </a:fld>
            <a:endParaRPr lang="de-DE"/>
          </a:p>
        </p:txBody>
      </p:sp>
      <p:sp>
        <p:nvSpPr>
          <p:cNvPr id="5" name="4 - Θέση υποσέλιδου"/>
          <p:cNvSpPr>
            <a:spLocks noGrp="1"/>
          </p:cNvSpPr>
          <p:nvPr>
            <p:ph type="ftr" sz="quarter" idx="11"/>
          </p:nvPr>
        </p:nvSpPr>
        <p:spPr/>
        <p:txBody>
          <a:bodyPr/>
          <a:lstStyle/>
          <a:p>
            <a:endParaRPr lang="de-DE"/>
          </a:p>
        </p:txBody>
      </p:sp>
      <p:sp>
        <p:nvSpPr>
          <p:cNvPr id="6" name="5 - Θέση αριθμού διαφάνειας"/>
          <p:cNvSpPr>
            <a:spLocks noGrp="1"/>
          </p:cNvSpPr>
          <p:nvPr>
            <p:ph type="sldNum" sz="quarter" idx="12"/>
          </p:nvPr>
        </p:nvSpPr>
        <p:spPr/>
        <p:txBody>
          <a:bodyPr/>
          <a:lstStyle/>
          <a:p>
            <a:fld id="{675E6EE5-3DC4-4167-991A-FF65296BEED3}"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9AF03E8-9932-4A30-9F63-35A62000D000}" type="datetimeFigureOut">
              <a:rPr lang="de-DE" smtClean="0"/>
              <a:pPr/>
              <a:t>16.06.2020</a:t>
            </a:fld>
            <a:endParaRPr lang="de-DE"/>
          </a:p>
        </p:txBody>
      </p:sp>
      <p:sp>
        <p:nvSpPr>
          <p:cNvPr id="5" name="4 - Θέση υποσέλιδου"/>
          <p:cNvSpPr>
            <a:spLocks noGrp="1"/>
          </p:cNvSpPr>
          <p:nvPr>
            <p:ph type="ftr" sz="quarter" idx="11"/>
          </p:nvPr>
        </p:nvSpPr>
        <p:spPr/>
        <p:txBody>
          <a:bodyPr/>
          <a:lstStyle/>
          <a:p>
            <a:endParaRPr lang="de-DE"/>
          </a:p>
        </p:txBody>
      </p:sp>
      <p:sp>
        <p:nvSpPr>
          <p:cNvPr id="6" name="5 - Θέση αριθμού διαφάνειας"/>
          <p:cNvSpPr>
            <a:spLocks noGrp="1"/>
          </p:cNvSpPr>
          <p:nvPr>
            <p:ph type="sldNum" sz="quarter" idx="12"/>
          </p:nvPr>
        </p:nvSpPr>
        <p:spPr/>
        <p:txBody>
          <a:bodyPr/>
          <a:lstStyle/>
          <a:p>
            <a:fld id="{675E6EE5-3DC4-4167-991A-FF65296BEED3}"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Θέση ημερομηνίας"/>
          <p:cNvSpPr>
            <a:spLocks noGrp="1"/>
          </p:cNvSpPr>
          <p:nvPr>
            <p:ph type="dt" sz="half" idx="10"/>
          </p:nvPr>
        </p:nvSpPr>
        <p:spPr/>
        <p:txBody>
          <a:bodyPr/>
          <a:lstStyle/>
          <a:p>
            <a:fld id="{59AF03E8-9932-4A30-9F63-35A62000D000}" type="datetimeFigureOut">
              <a:rPr lang="de-DE" smtClean="0"/>
              <a:pPr/>
              <a:t>16.06.2020</a:t>
            </a:fld>
            <a:endParaRPr lang="de-DE"/>
          </a:p>
        </p:txBody>
      </p:sp>
      <p:sp>
        <p:nvSpPr>
          <p:cNvPr id="19" name="18 - Θέση υποσέλιδου"/>
          <p:cNvSpPr>
            <a:spLocks noGrp="1"/>
          </p:cNvSpPr>
          <p:nvPr>
            <p:ph type="ftr" sz="quarter" idx="11"/>
          </p:nvPr>
        </p:nvSpPr>
        <p:spPr>
          <a:xfrm>
            <a:off x="3581400" y="76200"/>
            <a:ext cx="2895600" cy="288925"/>
          </a:xfrm>
        </p:spPr>
        <p:txBody>
          <a:bodyPr/>
          <a:lstStyle/>
          <a:p>
            <a:endParaRPr lang="de-DE"/>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675E6EE5-3DC4-4167-991A-FF65296BEED3}"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59AF03E8-9932-4A30-9F63-35A62000D000}" type="datetimeFigureOut">
              <a:rPr lang="de-DE" smtClean="0"/>
              <a:pPr/>
              <a:t>16.06.2020</a:t>
            </a:fld>
            <a:endParaRPr lang="de-DE"/>
          </a:p>
        </p:txBody>
      </p:sp>
      <p:sp>
        <p:nvSpPr>
          <p:cNvPr id="11" name="10 - Θέση υποσέλιδου"/>
          <p:cNvSpPr>
            <a:spLocks noGrp="1"/>
          </p:cNvSpPr>
          <p:nvPr>
            <p:ph type="ftr" sz="quarter" idx="11"/>
          </p:nvPr>
        </p:nvSpPr>
        <p:spPr/>
        <p:txBody>
          <a:bodyPr/>
          <a:lstStyle/>
          <a:p>
            <a:endParaRPr lang="de-DE"/>
          </a:p>
        </p:txBody>
      </p:sp>
      <p:sp>
        <p:nvSpPr>
          <p:cNvPr id="16" name="15 - Θέση αριθμού διαφάνειας"/>
          <p:cNvSpPr>
            <a:spLocks noGrp="1"/>
          </p:cNvSpPr>
          <p:nvPr>
            <p:ph type="sldNum" sz="quarter" idx="12"/>
          </p:nvPr>
        </p:nvSpPr>
        <p:spPr/>
        <p:txBody>
          <a:bodyPr/>
          <a:lstStyle/>
          <a:p>
            <a:fld id="{675E6EE5-3DC4-4167-991A-FF65296BEED3}" type="slidenum">
              <a:rPr lang="de-DE" smtClean="0"/>
              <a:pPr/>
              <a:t>‹#›</a:t>
            </a:fld>
            <a:endParaRPr lang="de-DE"/>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1" name="20 - Θέση ημερομηνίας"/>
          <p:cNvSpPr>
            <a:spLocks noGrp="1"/>
          </p:cNvSpPr>
          <p:nvPr>
            <p:ph type="dt" sz="half" idx="10"/>
          </p:nvPr>
        </p:nvSpPr>
        <p:spPr/>
        <p:txBody>
          <a:bodyPr/>
          <a:lstStyle/>
          <a:p>
            <a:fld id="{59AF03E8-9932-4A30-9F63-35A62000D000}" type="datetimeFigureOut">
              <a:rPr lang="de-DE" smtClean="0"/>
              <a:pPr/>
              <a:t>16.06.2020</a:t>
            </a:fld>
            <a:endParaRPr lang="de-DE"/>
          </a:p>
        </p:txBody>
      </p:sp>
      <p:sp>
        <p:nvSpPr>
          <p:cNvPr id="10" name="9 - Θέση υποσέλιδου"/>
          <p:cNvSpPr>
            <a:spLocks noGrp="1"/>
          </p:cNvSpPr>
          <p:nvPr>
            <p:ph type="ftr" sz="quarter" idx="11"/>
          </p:nvPr>
        </p:nvSpPr>
        <p:spPr/>
        <p:txBody>
          <a:bodyPr/>
          <a:lstStyle/>
          <a:p>
            <a:endParaRPr lang="de-DE"/>
          </a:p>
        </p:txBody>
      </p:sp>
      <p:sp>
        <p:nvSpPr>
          <p:cNvPr id="31" name="30 - Θέση αριθμού διαφάνειας"/>
          <p:cNvSpPr>
            <a:spLocks noGrp="1"/>
          </p:cNvSpPr>
          <p:nvPr>
            <p:ph type="sldNum" sz="quarter" idx="12"/>
          </p:nvPr>
        </p:nvSpPr>
        <p:spPr/>
        <p:txBody>
          <a:bodyPr/>
          <a:lstStyle/>
          <a:p>
            <a:fld id="{675E6EE5-3DC4-4167-991A-FF65296BEED3}"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9 - Θέση ημερομηνίας"/>
          <p:cNvSpPr>
            <a:spLocks noGrp="1"/>
          </p:cNvSpPr>
          <p:nvPr>
            <p:ph type="dt" sz="half" idx="10"/>
          </p:nvPr>
        </p:nvSpPr>
        <p:spPr/>
        <p:txBody>
          <a:bodyPr/>
          <a:lstStyle/>
          <a:p>
            <a:fld id="{59AF03E8-9932-4A30-9F63-35A62000D000}" type="datetimeFigureOut">
              <a:rPr lang="de-DE" smtClean="0"/>
              <a:pPr/>
              <a:t>16.06.2020</a:t>
            </a:fld>
            <a:endParaRPr lang="de-DE"/>
          </a:p>
        </p:txBody>
      </p:sp>
      <p:sp>
        <p:nvSpPr>
          <p:cNvPr id="6" name="5 - Θέση υποσέλιδου"/>
          <p:cNvSpPr>
            <a:spLocks noGrp="1"/>
          </p:cNvSpPr>
          <p:nvPr>
            <p:ph type="ftr" sz="quarter" idx="11"/>
          </p:nvPr>
        </p:nvSpPr>
        <p:spPr/>
        <p:txBody>
          <a:bodyPr/>
          <a:lstStyle/>
          <a:p>
            <a:endParaRPr lang="de-DE"/>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675E6EE5-3DC4-4167-991A-FF65296BEED3}" type="slidenum">
              <a:rPr lang="de-DE" smtClean="0"/>
              <a:pPr/>
              <a:t>‹#›</a:t>
            </a:fld>
            <a:endParaRPr lang="de-DE"/>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59AF03E8-9932-4A30-9F63-35A62000D000}" type="datetimeFigureOut">
              <a:rPr lang="de-DE" smtClean="0"/>
              <a:pPr/>
              <a:t>16.06.2020</a:t>
            </a:fld>
            <a:endParaRPr lang="de-DE"/>
          </a:p>
        </p:txBody>
      </p:sp>
      <p:sp>
        <p:nvSpPr>
          <p:cNvPr id="21" name="20 - Θέση υποσέλιδου"/>
          <p:cNvSpPr>
            <a:spLocks noGrp="1"/>
          </p:cNvSpPr>
          <p:nvPr>
            <p:ph type="ftr" sz="quarter" idx="11"/>
          </p:nvPr>
        </p:nvSpPr>
        <p:spPr/>
        <p:txBody>
          <a:bodyPr/>
          <a:lstStyle/>
          <a:p>
            <a:endParaRPr lang="de-DE"/>
          </a:p>
        </p:txBody>
      </p:sp>
      <p:sp>
        <p:nvSpPr>
          <p:cNvPr id="6" name="5 - Θέση αριθμού διαφάνειας"/>
          <p:cNvSpPr>
            <a:spLocks noGrp="1"/>
          </p:cNvSpPr>
          <p:nvPr>
            <p:ph type="sldNum" sz="quarter" idx="12"/>
          </p:nvPr>
        </p:nvSpPr>
        <p:spPr/>
        <p:txBody>
          <a:bodyPr/>
          <a:lstStyle/>
          <a:p>
            <a:fld id="{675E6EE5-3DC4-4167-991A-FF65296BEED3}"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59AF03E8-9932-4A30-9F63-35A62000D000}" type="datetimeFigureOut">
              <a:rPr lang="de-DE" smtClean="0"/>
              <a:pPr/>
              <a:t>16.06.2020</a:t>
            </a:fld>
            <a:endParaRPr lang="de-DE"/>
          </a:p>
        </p:txBody>
      </p:sp>
      <p:sp>
        <p:nvSpPr>
          <p:cNvPr id="24" name="23 - Θέση υποσέλιδου"/>
          <p:cNvSpPr>
            <a:spLocks noGrp="1"/>
          </p:cNvSpPr>
          <p:nvPr>
            <p:ph type="ftr" sz="quarter" idx="11"/>
          </p:nvPr>
        </p:nvSpPr>
        <p:spPr/>
        <p:txBody>
          <a:bodyPr/>
          <a:lstStyle/>
          <a:p>
            <a:endParaRPr lang="de-DE"/>
          </a:p>
        </p:txBody>
      </p:sp>
      <p:sp>
        <p:nvSpPr>
          <p:cNvPr id="7" name="6 - Θέση αριθμού διαφάνειας"/>
          <p:cNvSpPr>
            <a:spLocks noGrp="1"/>
          </p:cNvSpPr>
          <p:nvPr>
            <p:ph type="sldNum" sz="quarter" idx="12"/>
          </p:nvPr>
        </p:nvSpPr>
        <p:spPr/>
        <p:txBody>
          <a:bodyPr/>
          <a:lstStyle/>
          <a:p>
            <a:fld id="{675E6EE5-3DC4-4167-991A-FF65296BEED3}"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Θέση ημερομηνίας"/>
          <p:cNvSpPr>
            <a:spLocks noGrp="1"/>
          </p:cNvSpPr>
          <p:nvPr>
            <p:ph type="dt" sz="half" idx="10"/>
          </p:nvPr>
        </p:nvSpPr>
        <p:spPr/>
        <p:txBody>
          <a:bodyPr/>
          <a:lstStyle/>
          <a:p>
            <a:fld id="{59AF03E8-9932-4A30-9F63-35A62000D000}" type="datetimeFigureOut">
              <a:rPr lang="de-DE" smtClean="0"/>
              <a:pPr/>
              <a:t>16.06.2020</a:t>
            </a:fld>
            <a:endParaRPr lang="de-DE"/>
          </a:p>
        </p:txBody>
      </p:sp>
      <p:sp>
        <p:nvSpPr>
          <p:cNvPr id="29" name="28 - Θέση υποσέλιδου"/>
          <p:cNvSpPr>
            <a:spLocks noGrp="1"/>
          </p:cNvSpPr>
          <p:nvPr>
            <p:ph type="ftr" sz="quarter" idx="11"/>
          </p:nvPr>
        </p:nvSpPr>
        <p:spPr/>
        <p:txBody>
          <a:bodyPr/>
          <a:lstStyle/>
          <a:p>
            <a:endParaRPr lang="de-DE"/>
          </a:p>
        </p:txBody>
      </p:sp>
      <p:sp>
        <p:nvSpPr>
          <p:cNvPr id="7" name="6 - Θέση αριθμού διαφάνειας"/>
          <p:cNvSpPr>
            <a:spLocks noGrp="1"/>
          </p:cNvSpPr>
          <p:nvPr>
            <p:ph type="sldNum" sz="quarter" idx="12"/>
          </p:nvPr>
        </p:nvSpPr>
        <p:spPr/>
        <p:txBody>
          <a:bodyPr/>
          <a:lstStyle/>
          <a:p>
            <a:fld id="{675E6EE5-3DC4-4167-991A-FF65296BEED3}"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a:t>Κάντε κλικ στο εικονίδιο για να προσθέσετε μια εικόνα</a:t>
            </a:r>
            <a:endParaRPr kumimoji="0" lang="en-US"/>
          </a:p>
        </p:txBody>
      </p:sp>
      <p:sp>
        <p:nvSpPr>
          <p:cNvPr id="7" name="6 - Θέση ημερομηνίας"/>
          <p:cNvSpPr>
            <a:spLocks noGrp="1"/>
          </p:cNvSpPr>
          <p:nvPr>
            <p:ph type="dt" sz="half" idx="10"/>
          </p:nvPr>
        </p:nvSpPr>
        <p:spPr/>
        <p:txBody>
          <a:bodyPr/>
          <a:lstStyle/>
          <a:p>
            <a:fld id="{59AF03E8-9932-4A30-9F63-35A62000D000}" type="datetimeFigureOut">
              <a:rPr lang="de-DE" smtClean="0"/>
              <a:pPr/>
              <a:t>16.06.2020</a:t>
            </a:fld>
            <a:endParaRPr lang="de-DE"/>
          </a:p>
        </p:txBody>
      </p:sp>
      <p:sp>
        <p:nvSpPr>
          <p:cNvPr id="5" name="4 - Θέση υποσέλιδου"/>
          <p:cNvSpPr>
            <a:spLocks noGrp="1"/>
          </p:cNvSpPr>
          <p:nvPr>
            <p:ph type="ftr" sz="quarter" idx="11"/>
          </p:nvPr>
        </p:nvSpPr>
        <p:spPr/>
        <p:txBody>
          <a:bodyPr/>
          <a:lstStyle/>
          <a:p>
            <a:endParaRPr lang="de-DE"/>
          </a:p>
        </p:txBody>
      </p:sp>
      <p:sp>
        <p:nvSpPr>
          <p:cNvPr id="31" name="30 - Θέση αριθμού διαφάνειας"/>
          <p:cNvSpPr>
            <a:spLocks noGrp="1"/>
          </p:cNvSpPr>
          <p:nvPr>
            <p:ph type="sldNum" sz="quarter" idx="12"/>
          </p:nvPr>
        </p:nvSpPr>
        <p:spPr/>
        <p:txBody>
          <a:bodyPr/>
          <a:lstStyle/>
          <a:p>
            <a:fld id="{675E6EE5-3DC4-4167-991A-FF65296BEED3}" type="slidenum">
              <a:rPr lang="de-DE" smtClean="0"/>
              <a:pPr/>
              <a:t>‹#›</a:t>
            </a:fld>
            <a:endParaRPr lang="de-DE"/>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9AF03E8-9932-4A30-9F63-35A62000D000}" type="datetimeFigureOut">
              <a:rPr lang="de-DE" smtClean="0"/>
              <a:pPr/>
              <a:t>16.06.2020</a:t>
            </a:fld>
            <a:endParaRPr lang="de-DE"/>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de-DE"/>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75E6EE5-3DC4-4167-991A-FF65296BEED3}" type="slidenum">
              <a:rPr lang="de-DE" smtClean="0"/>
              <a:pPr/>
              <a:t>‹#›</a:t>
            </a:fld>
            <a:endParaRPr lang="de-DE"/>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afeyoutube.net/w/tf2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500043"/>
            <a:ext cx="7772400" cy="2000263"/>
          </a:xfrm>
        </p:spPr>
        <p:txBody>
          <a:bodyPr>
            <a:normAutofit/>
          </a:bodyPr>
          <a:lstStyle/>
          <a:p>
            <a:r>
              <a:rPr lang="de-DE"/>
              <a:t>„Abendständchen“, Clemens Brentano</a:t>
            </a:r>
            <a:br>
              <a:rPr lang="de-DE"/>
            </a:br>
            <a:endParaRPr lang="de-DE"/>
          </a:p>
        </p:txBody>
      </p:sp>
      <p:sp>
        <p:nvSpPr>
          <p:cNvPr id="3" name="2 - Υπότιτλος"/>
          <p:cNvSpPr>
            <a:spLocks noGrp="1"/>
          </p:cNvSpPr>
          <p:nvPr>
            <p:ph type="subTitle" idx="1"/>
          </p:nvPr>
        </p:nvSpPr>
        <p:spPr>
          <a:xfrm>
            <a:off x="1371600" y="1785926"/>
            <a:ext cx="6700862" cy="4000528"/>
          </a:xfrm>
        </p:spPr>
        <p:txBody>
          <a:bodyPr>
            <a:normAutofit/>
          </a:bodyPr>
          <a:lstStyle/>
          <a:p>
            <a:r>
              <a:rPr lang="de-DE"/>
              <a:t>Das Gedicht </a:t>
            </a:r>
            <a:r>
              <a:rPr lang="de-DE">
                <a:solidFill>
                  <a:srgbClr val="FF0000"/>
                </a:solidFill>
              </a:rPr>
              <a:t>Abendständchen von Clemens Brentano</a:t>
            </a:r>
            <a:r>
              <a:rPr lang="de-DE"/>
              <a:t> kann in der Epoche der </a:t>
            </a:r>
            <a:r>
              <a:rPr lang="de-DE">
                <a:solidFill>
                  <a:srgbClr val="FF0000"/>
                </a:solidFill>
              </a:rPr>
              <a:t>Romantik zu</a:t>
            </a:r>
            <a:r>
              <a:rPr lang="de-DE">
                <a:solidFill>
                  <a:srgbClr val="443329"/>
                </a:solidFill>
              </a:rPr>
              <a:t>geordnet</a:t>
            </a:r>
            <a:r>
              <a:rPr lang="de-DE"/>
              <a:t> werden. Dem Titel zu entnehmen, handelt das Gedicht von den späten Stunden des Tages.</a:t>
            </a:r>
          </a:p>
          <a:p>
            <a:r>
              <a:rPr lang="de-DE"/>
              <a:t>Dieser </a:t>
            </a:r>
            <a:r>
              <a:rPr lang="de-DE">
                <a:solidFill>
                  <a:srgbClr val="FF0000"/>
                </a:solidFill>
              </a:rPr>
              <a:t>lyrische Text </a:t>
            </a:r>
            <a:r>
              <a:rPr lang="de-DE"/>
              <a:t>war ursprünglich ein Lied des Singspiels ,,Die lustigen Musikanten’’ von Brentano. Das Abendständchen ist jedoch unabhängig vom Singspiel ein eigenes Gedicht.  </a:t>
            </a:r>
          </a:p>
          <a:p>
            <a:endParaRPr lang="de-DE"/>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de-DE"/>
          </a:p>
        </p:txBody>
      </p:sp>
      <p:sp>
        <p:nvSpPr>
          <p:cNvPr id="3" name="2 - Θέση περιεχομένου"/>
          <p:cNvSpPr>
            <a:spLocks noGrp="1"/>
          </p:cNvSpPr>
          <p:nvPr>
            <p:ph idx="1"/>
          </p:nvPr>
        </p:nvSpPr>
        <p:spPr/>
        <p:txBody>
          <a:bodyPr>
            <a:normAutofit fontScale="85000" lnSpcReduction="20000"/>
          </a:bodyPr>
          <a:lstStyle/>
          <a:p>
            <a:pPr algn="ctr"/>
            <a:r>
              <a:rPr lang="en-US" sz="4000"/>
              <a:t>DANKE AUF EURE AUFMERKSAMKEIT</a:t>
            </a:r>
          </a:p>
          <a:p>
            <a:pPr lvl="8" algn="ctr">
              <a:buNone/>
            </a:pPr>
            <a:endParaRPr lang="en-US" sz="2200">
              <a:hlinkClick r:id="rId2"/>
            </a:endParaRPr>
          </a:p>
          <a:p>
            <a:pPr lvl="8" algn="ctr">
              <a:buNone/>
            </a:pPr>
            <a:endParaRPr lang="en-US" sz="2200">
              <a:hlinkClick r:id="rId2"/>
            </a:endParaRPr>
          </a:p>
          <a:p>
            <a:pPr lvl="8" algn="ctr">
              <a:buNone/>
            </a:pPr>
            <a:endParaRPr lang="en-US" sz="2200">
              <a:hlinkClick r:id="rId2"/>
            </a:endParaRPr>
          </a:p>
          <a:p>
            <a:pPr lvl="8" algn="ctr">
              <a:buNone/>
            </a:pPr>
            <a:endParaRPr lang="en-US" sz="2200">
              <a:hlinkClick r:id="rId2"/>
            </a:endParaRPr>
          </a:p>
          <a:p>
            <a:pPr lvl="8" algn="ctr">
              <a:buNone/>
            </a:pPr>
            <a:endParaRPr lang="en-US" sz="2200">
              <a:hlinkClick r:id="rId2"/>
            </a:endParaRPr>
          </a:p>
          <a:p>
            <a:pPr lvl="8" algn="ctr">
              <a:buNone/>
            </a:pPr>
            <a:endParaRPr lang="en-US" sz="2200">
              <a:hlinkClick r:id="rId2"/>
            </a:endParaRPr>
          </a:p>
          <a:p>
            <a:pPr lvl="8" algn="ctr">
              <a:buNone/>
            </a:pPr>
            <a:endParaRPr lang="en-US" sz="2200">
              <a:hlinkClick r:id="rId2"/>
            </a:endParaRPr>
          </a:p>
          <a:p>
            <a:pPr lvl="8" algn="ctr">
              <a:buNone/>
            </a:pPr>
            <a:endParaRPr lang="en-US" sz="2200">
              <a:hlinkClick r:id="rId2"/>
            </a:endParaRPr>
          </a:p>
          <a:p>
            <a:pPr lvl="8" algn="ctr">
              <a:buNone/>
            </a:pPr>
            <a:endParaRPr lang="en-US" sz="2200">
              <a:hlinkClick r:id="rId2"/>
            </a:endParaRPr>
          </a:p>
          <a:p>
            <a:pPr lvl="8" algn="ctr">
              <a:buNone/>
            </a:pPr>
            <a:endParaRPr lang="en-US" sz="2200">
              <a:hlinkClick r:id="rId2"/>
            </a:endParaRPr>
          </a:p>
          <a:p>
            <a:pPr lvl="8" algn="ctr">
              <a:buNone/>
            </a:pPr>
            <a:endParaRPr lang="en-US" sz="2200">
              <a:hlinkClick r:id="rId2"/>
            </a:endParaRPr>
          </a:p>
          <a:p>
            <a:pPr lvl="8" algn="ctr">
              <a:buNone/>
            </a:pPr>
            <a:r>
              <a:rPr lang="en-US" sz="2200" err="1">
                <a:hlinkClick r:id="rId2"/>
              </a:rPr>
              <a:t>Kürz</a:t>
            </a:r>
            <a:r>
              <a:rPr lang="en-US" sz="2200">
                <a:hlinkClick r:id="rId2"/>
              </a:rPr>
              <a:t> Vide</a:t>
            </a:r>
            <a:r>
              <a:rPr lang="el-GR" sz="2200">
                <a:hlinkClick r:id="rId2"/>
              </a:rPr>
              <a:t>ο</a:t>
            </a:r>
            <a:r>
              <a:rPr lang="en-US" sz="2200">
                <a:hlinkClick r:id="rId2"/>
              </a:rPr>
              <a:t>:</a:t>
            </a:r>
          </a:p>
          <a:p>
            <a:pPr lvl="8" algn="ctr">
              <a:buNone/>
            </a:pPr>
            <a:r>
              <a:rPr lang="en-US" sz="2200">
                <a:hlinkClick r:id="rId2"/>
              </a:rPr>
              <a:t>https://safeYouTube.net/w/tf2F</a:t>
            </a:r>
            <a:endParaRPr lang="en-US" sz="2200"/>
          </a:p>
          <a:p>
            <a:pPr lvl="8" algn="ctr">
              <a:buNone/>
            </a:pPr>
            <a:endParaRPr lang="en-US" sz="2200"/>
          </a:p>
          <a:p>
            <a:pPr lvl="8" algn="ctr">
              <a:buNone/>
            </a:pPr>
            <a:endParaRPr lang="en-US" sz="2200"/>
          </a:p>
          <a:p>
            <a:pPr lvl="8" algn="ctr">
              <a:buNone/>
            </a:pPr>
            <a:endParaRPr lang="en-US" sz="2200"/>
          </a:p>
          <a:p>
            <a:pPr algn="ctr">
              <a:buNone/>
            </a:pPr>
            <a:endParaRPr lang="en-US" sz="4000"/>
          </a:p>
          <a:p>
            <a:pPr algn="ctr"/>
            <a:endParaRPr lang="en-US" sz="4000"/>
          </a:p>
          <a:p>
            <a:pPr algn="ctr">
              <a:buNone/>
            </a:pPr>
            <a:endParaRPr lang="en-US" sz="4000"/>
          </a:p>
          <a:p>
            <a:pPr algn="ctr"/>
            <a:endParaRPr lang="en-US" sz="4000"/>
          </a:p>
          <a:p>
            <a:pPr algn="ctr">
              <a:buNone/>
            </a:pPr>
            <a:endParaRPr lang="en-US" sz="4000"/>
          </a:p>
          <a:p>
            <a:pPr algn="ctr"/>
            <a:endParaRPr lang="en-US" sz="4000"/>
          </a:p>
          <a:p>
            <a:pPr algn="ctr">
              <a:buNone/>
            </a:pPr>
            <a:endParaRPr lang="de-DE" sz="400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a:t>Titel</a:t>
            </a:r>
          </a:p>
        </p:txBody>
      </p:sp>
      <p:sp>
        <p:nvSpPr>
          <p:cNvPr id="3" name="2 - Θέση περιεχομένου"/>
          <p:cNvSpPr>
            <a:spLocks noGrp="1"/>
          </p:cNvSpPr>
          <p:nvPr>
            <p:ph idx="1"/>
          </p:nvPr>
        </p:nvSpPr>
        <p:spPr/>
        <p:txBody>
          <a:bodyPr vert="horz" anchor="t">
            <a:normAutofit/>
          </a:bodyPr>
          <a:lstStyle/>
          <a:p>
            <a:pPr>
              <a:buNone/>
            </a:pPr>
            <a:r>
              <a:rPr lang="de-DE"/>
              <a:t>Warum heißt das Gedicht so </a:t>
            </a:r>
            <a:r>
              <a:rPr lang="el-GR"/>
              <a:t>?</a:t>
            </a:r>
          </a:p>
          <a:p>
            <a:pPr>
              <a:buNone/>
            </a:pPr>
            <a:endParaRPr lang="el-GR"/>
          </a:p>
          <a:p>
            <a:r>
              <a:rPr lang="de-DE"/>
              <a:t>Der Titel „Abendständchen“ weist auf eine Musik hin, die aus einem besonderen Anlass heraus, zum Beispiel als eine Liebeserklärung verfasst wurde. Die Szene spielt im Singspiel an einem Silvesterabend kurz vor Mitternacht in einer unbekannten Gegend.</a:t>
            </a:r>
            <a:endParaRPr lang="el-GR"/>
          </a:p>
          <a:p>
            <a:endParaRPr lang="de-DE"/>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εικόνας"/>
          <p:cNvPicPr>
            <a:picLocks noGrp="1"/>
          </p:cNvPicPr>
          <p:nvPr>
            <p:ph type="pic" idx="1"/>
          </p:nvPr>
        </p:nvPicPr>
        <p:blipFill>
          <a:blip r:embed="rId2" cstate="print"/>
          <a:srcRect l="12500" r="12500"/>
          <a:stretch>
            <a:fillRect/>
          </a:stretch>
        </p:blipFill>
        <p:spPr bwMode="auto">
          <a:xfrm>
            <a:off x="1071538" y="1071546"/>
            <a:ext cx="3214710" cy="2316159"/>
          </a:xfrm>
          <a:prstGeom prst="rect">
            <a:avLst/>
          </a:prstGeom>
          <a:noFill/>
          <a:ln w="9525">
            <a:noFill/>
            <a:miter lim="800000"/>
            <a:headEnd/>
            <a:tailEnd/>
          </a:ln>
        </p:spPr>
      </p:pic>
      <p:sp>
        <p:nvSpPr>
          <p:cNvPr id="2" name="1 - Τίτλος"/>
          <p:cNvSpPr>
            <a:spLocks noGrp="1"/>
          </p:cNvSpPr>
          <p:nvPr>
            <p:ph type="title"/>
          </p:nvPr>
        </p:nvSpPr>
        <p:spPr/>
        <p:txBody>
          <a:bodyPr>
            <a:normAutofit fontScale="90000"/>
          </a:bodyPr>
          <a:lstStyle/>
          <a:p>
            <a:br>
              <a:rPr lang="en-US" sz="2800" b="0" err="1"/>
            </a:br>
            <a:endParaRPr lang="en-US" sz="2800" b="0" err="1"/>
          </a:p>
        </p:txBody>
      </p:sp>
      <p:sp>
        <p:nvSpPr>
          <p:cNvPr id="4" name="3 - Θέση κειμένου"/>
          <p:cNvSpPr>
            <a:spLocks noGrp="1"/>
          </p:cNvSpPr>
          <p:nvPr>
            <p:ph type="body" sz="half" idx="2"/>
          </p:nvPr>
        </p:nvSpPr>
        <p:spPr>
          <a:xfrm>
            <a:off x="381000" y="3929066"/>
            <a:ext cx="7762900" cy="2928934"/>
          </a:xfrm>
        </p:spPr>
        <p:txBody>
          <a:bodyPr>
            <a:normAutofit/>
          </a:bodyPr>
          <a:lstStyle/>
          <a:p>
            <a:pPr>
              <a:buFont typeface="Arial" pitchFamily="34" charset="0"/>
              <a:buChar char="•"/>
            </a:pPr>
            <a:r>
              <a:rPr lang="de-DE" sz="1600"/>
              <a:t>Das Gedicht „Abendständchen“ ist im </a:t>
            </a:r>
            <a:r>
              <a:rPr lang="de-DE" sz="1600">
                <a:solidFill>
                  <a:srgbClr val="FF0000"/>
                </a:solidFill>
              </a:rPr>
              <a:t>Jahr 1802</a:t>
            </a:r>
            <a:r>
              <a:rPr lang="de-DE" sz="1600"/>
              <a:t> geschrieben</a:t>
            </a:r>
          </a:p>
          <a:p>
            <a:pPr>
              <a:buFont typeface="Arial" pitchFamily="34" charset="0"/>
              <a:buChar char="•"/>
            </a:pPr>
            <a:r>
              <a:rPr lang="de-DE" sz="1600"/>
              <a:t>Epoche der </a:t>
            </a:r>
            <a:r>
              <a:rPr lang="de-DE" sz="1600">
                <a:solidFill>
                  <a:srgbClr val="FF0000"/>
                </a:solidFill>
              </a:rPr>
              <a:t>Romantik</a:t>
            </a:r>
          </a:p>
          <a:p>
            <a:pPr>
              <a:buFont typeface="Arial" pitchFamily="34" charset="0"/>
              <a:buChar char="•"/>
            </a:pPr>
            <a:endParaRPr lang="de-DE">
              <a:solidFill>
                <a:srgbClr val="FF0000"/>
              </a:solidFill>
            </a:endParaRPr>
          </a:p>
          <a:p>
            <a:pPr>
              <a:buFont typeface="Arial" pitchFamily="34" charset="0"/>
              <a:buChar char="•"/>
            </a:pPr>
            <a:r>
              <a:rPr lang="de-DE">
                <a:solidFill>
                  <a:schemeClr val="tx1"/>
                </a:solidFill>
              </a:rPr>
              <a:t>Wieso  ist das Gedicht mit der Epoche der Romantik zuzuordnen</a:t>
            </a:r>
            <a:r>
              <a:rPr lang="el-GR">
                <a:solidFill>
                  <a:schemeClr val="tx1"/>
                </a:solidFill>
              </a:rPr>
              <a:t>?</a:t>
            </a:r>
            <a:endParaRPr lang="de-DE">
              <a:solidFill>
                <a:schemeClr val="tx1"/>
              </a:solidFill>
            </a:endParaRPr>
          </a:p>
          <a:p>
            <a:pPr>
              <a:buFont typeface="Arial" pitchFamily="34" charset="0"/>
              <a:buChar char="•"/>
            </a:pPr>
            <a:r>
              <a:rPr lang="de-DE" sz="1600">
                <a:solidFill>
                  <a:schemeClr val="tx1"/>
                </a:solidFill>
              </a:rPr>
              <a:t>Da es das </a:t>
            </a:r>
            <a:r>
              <a:rPr lang="de-DE" sz="1600">
                <a:solidFill>
                  <a:srgbClr val="FF0000"/>
                </a:solidFill>
              </a:rPr>
              <a:t>Motiv der der Nacht</a:t>
            </a:r>
            <a:r>
              <a:rPr lang="de-DE" sz="1600">
                <a:solidFill>
                  <a:schemeClr val="tx1"/>
                </a:solidFill>
              </a:rPr>
              <a:t> besonders ausprägt und eine gewisse </a:t>
            </a:r>
            <a:r>
              <a:rPr lang="de-DE" sz="1600">
                <a:solidFill>
                  <a:srgbClr val="FF0000"/>
                </a:solidFill>
              </a:rPr>
              <a:t>Sehnsucht</a:t>
            </a:r>
            <a:r>
              <a:rPr lang="de-DE" sz="1600">
                <a:solidFill>
                  <a:schemeClr val="tx1"/>
                </a:solidFill>
              </a:rPr>
              <a:t> durch den Flötenspielenden </a:t>
            </a:r>
            <a:r>
              <a:rPr lang="de-DE" sz="1600">
                <a:solidFill>
                  <a:srgbClr val="FF0000"/>
                </a:solidFill>
              </a:rPr>
              <a:t>dargestellt wird</a:t>
            </a:r>
            <a:r>
              <a:rPr lang="de-DE" sz="1600">
                <a:solidFill>
                  <a:schemeClr val="tx1"/>
                </a:solidFill>
              </a:rPr>
              <a:t>. Während dem gesamten Gedicht </a:t>
            </a:r>
            <a:r>
              <a:rPr lang="de-DE" sz="1600">
                <a:solidFill>
                  <a:srgbClr val="FF0000"/>
                </a:solidFill>
              </a:rPr>
              <a:t>herrscht eine angenehme Atmosphäre</a:t>
            </a:r>
            <a:r>
              <a:rPr lang="de-DE"/>
              <a:t>.</a:t>
            </a:r>
          </a:p>
          <a:p>
            <a:pPr>
              <a:buFont typeface="Arial" pitchFamily="34" charset="0"/>
              <a:buChar char="•"/>
            </a:pPr>
            <a:endParaRPr lang="en-US">
              <a:solidFill>
                <a:schemeClr val="tx1"/>
              </a:solidFill>
            </a:endParaRPr>
          </a:p>
          <a:p>
            <a:pPr>
              <a:buFont typeface="Arial" pitchFamily="34" charset="0"/>
              <a:buChar char="•"/>
            </a:pPr>
            <a:r>
              <a:rPr lang="en-US">
                <a:solidFill>
                  <a:schemeClr val="tx1"/>
                </a:solidFill>
              </a:rPr>
              <a:t>*</a:t>
            </a:r>
            <a:r>
              <a:rPr lang="de-DE">
                <a:solidFill>
                  <a:schemeClr val="tx1"/>
                </a:solidFill>
              </a:rPr>
              <a:t> Brentano ist ein typischer Vertreter der genannten Epoche.</a:t>
            </a:r>
          </a:p>
          <a:p>
            <a:pPr>
              <a:buFont typeface="Arial" pitchFamily="34" charset="0"/>
              <a:buChar char="•"/>
            </a:pPr>
            <a:br>
              <a:rPr lang="de-DE">
                <a:solidFill>
                  <a:schemeClr val="tx1"/>
                </a:solidFill>
              </a:rPr>
            </a:br>
            <a:endParaRPr lang="de-DE">
              <a:solidFill>
                <a:schemeClr val="tx1"/>
              </a:solidFill>
            </a:endParaRPr>
          </a:p>
        </p:txBody>
      </p:sp>
      <p:pic>
        <p:nvPicPr>
          <p:cNvPr id="8" name="7 - Εικόνα"/>
          <p:cNvPicPr/>
          <p:nvPr/>
        </p:nvPicPr>
        <p:blipFill>
          <a:blip r:embed="rId3" cstate="print"/>
          <a:srcRect/>
          <a:stretch>
            <a:fillRect/>
          </a:stretch>
        </p:blipFill>
        <p:spPr bwMode="auto">
          <a:xfrm>
            <a:off x="4500562" y="1071546"/>
            <a:ext cx="3714776" cy="2357454"/>
          </a:xfrm>
          <a:prstGeom prst="rect">
            <a:avLst/>
          </a:prstGeom>
          <a:noFill/>
          <a:ln w="9525">
            <a:noFill/>
            <a:miter lim="800000"/>
            <a:headEnd/>
            <a:tailEnd/>
          </a:ln>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a:t>Inhalt des </a:t>
            </a:r>
            <a:r>
              <a:rPr lang="de-DE" err="1"/>
              <a:t>gedichtes</a:t>
            </a:r>
            <a:endParaRPr lang="de-DE"/>
          </a:p>
        </p:txBody>
      </p:sp>
      <p:sp>
        <p:nvSpPr>
          <p:cNvPr id="3" name="2 - Θέση περιεχομένου"/>
          <p:cNvSpPr>
            <a:spLocks noGrp="1"/>
          </p:cNvSpPr>
          <p:nvPr>
            <p:ph idx="1"/>
          </p:nvPr>
        </p:nvSpPr>
        <p:spPr/>
        <p:txBody>
          <a:bodyPr>
            <a:normAutofit fontScale="92500"/>
          </a:bodyPr>
          <a:lstStyle/>
          <a:p>
            <a:r>
              <a:rPr lang="de-DE"/>
              <a:t>Das Gedicht handelt von einer stillen Nacht, in der man nur das Spiel einer Flöte und das Wasser der Brunnen hören kann. Dabei wird die Sehnsucht nach der Abendzeit betont. Das lyrische Ich erzählt von der „schönen Abendzeit“ und fordert den Leser dazu auf, diese Gefühle mit ihm zu teilen.</a:t>
            </a:r>
          </a:p>
          <a:p>
            <a:r>
              <a:rPr lang="de-DE"/>
              <a:t>Zusammengefasst beschreibt dieses Lied die Stunde des Schwebens zwischen Hell und Dunkel, zwischen Ruhe und Bewegung.</a:t>
            </a:r>
          </a:p>
          <a:p>
            <a:endParaRPr lang="de-DE"/>
          </a:p>
          <a:p>
            <a:endParaRPr lang="de-DE"/>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err="1"/>
              <a:t>Vers</a:t>
            </a:r>
            <a:r>
              <a:rPr lang="en-US"/>
              <a:t>, </a:t>
            </a:r>
            <a:r>
              <a:rPr lang="en-US" err="1"/>
              <a:t>mETRUM</a:t>
            </a:r>
            <a:endParaRPr lang="de-DE"/>
          </a:p>
        </p:txBody>
      </p:sp>
      <p:sp>
        <p:nvSpPr>
          <p:cNvPr id="3" name="2 - Θέση περιεχομένου"/>
          <p:cNvSpPr>
            <a:spLocks noGrp="1"/>
          </p:cNvSpPr>
          <p:nvPr>
            <p:ph idx="1"/>
          </p:nvPr>
        </p:nvSpPr>
        <p:spPr/>
        <p:txBody>
          <a:bodyPr>
            <a:normAutofit fontScale="92500" lnSpcReduction="10000"/>
          </a:bodyPr>
          <a:lstStyle/>
          <a:p>
            <a:r>
              <a:rPr lang="de-DE"/>
              <a:t>Das Gedicht besteht aus </a:t>
            </a:r>
            <a:r>
              <a:rPr lang="de-DE">
                <a:solidFill>
                  <a:srgbClr val="FF0000"/>
                </a:solidFill>
              </a:rPr>
              <a:t>zwei Strophen </a:t>
            </a:r>
            <a:r>
              <a:rPr lang="de-DE"/>
              <a:t>zu je vier Verszeilen. Das Metrum des Gedichts ist ein </a:t>
            </a:r>
            <a:r>
              <a:rPr lang="de-DE">
                <a:solidFill>
                  <a:srgbClr val="FF0000"/>
                </a:solidFill>
              </a:rPr>
              <a:t>Trochäus</a:t>
            </a:r>
            <a:r>
              <a:rPr lang="de-DE"/>
              <a:t>. Die  Kadenzen der ersten Strophe sind ausschließlich weiblich, während in der zweiten Strophe die Verszeilen sechs und acht mit einer männlichen Kadenz schließen. Dies verleiht dem Gedicht einen abgerundeten Schluss. Es besteht folglich aus zwei </a:t>
            </a:r>
            <a:r>
              <a:rPr lang="de-DE">
                <a:solidFill>
                  <a:srgbClr val="FF0000"/>
                </a:solidFill>
              </a:rPr>
              <a:t>Kreuzreimen</a:t>
            </a:r>
            <a:r>
              <a:rPr lang="de-DE"/>
              <a:t>, die ausschließlich reiche Reime beinhalten. </a:t>
            </a:r>
            <a:r>
              <a:rPr lang="de-DE">
                <a:solidFill>
                  <a:srgbClr val="FF0000"/>
                </a:solidFill>
              </a:rPr>
              <a:t>Das Reimschema des Gedichts ist </a:t>
            </a:r>
            <a:r>
              <a:rPr lang="de-DE" err="1">
                <a:solidFill>
                  <a:srgbClr val="FF0000"/>
                </a:solidFill>
              </a:rPr>
              <a:t>abab</a:t>
            </a:r>
            <a:r>
              <a:rPr lang="de-DE">
                <a:solidFill>
                  <a:srgbClr val="FF0000"/>
                </a:solidFill>
              </a:rPr>
              <a:t> </a:t>
            </a:r>
            <a:r>
              <a:rPr lang="de-DE" err="1">
                <a:solidFill>
                  <a:srgbClr val="FF0000"/>
                </a:solidFill>
              </a:rPr>
              <a:t>cdcd</a:t>
            </a:r>
            <a:endParaRPr lang="de-DE">
              <a:solidFill>
                <a:srgbClr val="FF0000"/>
              </a:solidFill>
            </a:endParaRP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err="1"/>
              <a:t>Aufbau-besonderhaiten</a:t>
            </a:r>
            <a:r>
              <a:rPr lang="en-US"/>
              <a:t> </a:t>
            </a:r>
            <a:endParaRPr lang="de-DE"/>
          </a:p>
        </p:txBody>
      </p:sp>
      <p:sp>
        <p:nvSpPr>
          <p:cNvPr id="3" name="2 - Θέση περιεχομένου"/>
          <p:cNvSpPr>
            <a:spLocks noGrp="1"/>
          </p:cNvSpPr>
          <p:nvPr>
            <p:ph idx="1"/>
          </p:nvPr>
        </p:nvSpPr>
        <p:spPr/>
        <p:txBody>
          <a:bodyPr>
            <a:normAutofit fontScale="85000" lnSpcReduction="10000"/>
          </a:bodyPr>
          <a:lstStyle/>
          <a:p>
            <a:r>
              <a:rPr lang="de-DE"/>
              <a:t>Schon in der ersten Zeile, sogar schon im ersten Wort, wird klar, dass Clemens Brentano ein Synästhetiker war. Denn mit dem Wort «Hör,..» fühlt sich der Leser direkt angesprochen, wenn nicht sogar mitten im Geschehen. Gleichzeitig wird dabei der Sinn des Hörens angesprochen.</a:t>
            </a:r>
          </a:p>
          <a:p>
            <a:r>
              <a:rPr lang="de-DE"/>
              <a:t>Da jeder Vers mit einer betonten Silbe anfängt, ist das Gedicht eindeutig ein Trochäus. Auch das ist sicherlich nicht zufällig gewählt ,denn der Trochäus hilft dem Autor, den Leser noch mehr ins Geschehene einzubeziehen, indem er mit einer Betonung startet.</a:t>
            </a:r>
          </a:p>
          <a:p>
            <a:endParaRPr lang="de-DE"/>
          </a:p>
        </p:txBody>
      </p:sp>
    </p:spTree>
  </p:cSld>
  <p:clrMapOvr>
    <a:masterClrMapping/>
  </p:clrMapOvr>
  <p:transition>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a:t>kurze Analyse der 2 Strophen</a:t>
            </a:r>
          </a:p>
        </p:txBody>
      </p:sp>
      <p:sp>
        <p:nvSpPr>
          <p:cNvPr id="3" name="2 - Θέση περιεχομένου"/>
          <p:cNvSpPr>
            <a:spLocks noGrp="1"/>
          </p:cNvSpPr>
          <p:nvPr>
            <p:ph idx="1"/>
          </p:nvPr>
        </p:nvSpPr>
        <p:spPr>
          <a:xfrm>
            <a:off x="357158" y="1571612"/>
            <a:ext cx="8686800" cy="4525963"/>
          </a:xfrm>
        </p:spPr>
        <p:txBody>
          <a:bodyPr vert="horz" anchor="t">
            <a:normAutofit/>
          </a:bodyPr>
          <a:lstStyle/>
          <a:p>
            <a:pPr>
              <a:buNone/>
            </a:pPr>
            <a:r>
              <a:rPr lang="de-DE" sz="2000"/>
              <a:t>1.</a:t>
            </a:r>
          </a:p>
          <a:p>
            <a:r>
              <a:rPr lang="de-DE" sz="2000"/>
              <a:t>In der ersten Strophe verweist der Dichter stark auf die Musik hin. Die klagende Flöte und die rauschenden Brunnen stimmen dann eine Melodie an. Diese wirkt eher schwer und traurig auf den Leser. Der Verse stimmen dunkel und kühl auf das Gedicht ein.</a:t>
            </a:r>
          </a:p>
          <a:p>
            <a:pPr>
              <a:buNone/>
            </a:pPr>
            <a:r>
              <a:rPr lang="de-DE" sz="2000"/>
              <a:t>2.</a:t>
            </a:r>
          </a:p>
          <a:p>
            <a:r>
              <a:rPr lang="de-DE" sz="2000"/>
              <a:t>Im </a:t>
            </a:r>
            <a:r>
              <a:rPr lang="de-DE" sz="2000" err="1"/>
              <a:t>Gegensätz</a:t>
            </a:r>
            <a:r>
              <a:rPr lang="de-DE" sz="2000"/>
              <a:t> dazu, weist  die zweite Strophe mit den holden Bitten und  dem Verlangen  helle Züge des Gedichtes auf  In den Versen wird immer wieder von einem hellen Erschienen zu einem dunkel Erscheinen gewechselt. Der letzte Vers erklingt in hellen Tönen. Dies verleiht dem Text eine gewisse Ruhe. Die </a:t>
            </a:r>
            <a:r>
              <a:rPr lang="de-DE" sz="2000" err="1"/>
              <a:t>Sinneseindücke</a:t>
            </a:r>
            <a:r>
              <a:rPr lang="de-DE" sz="2000"/>
              <a:t> vereinen sich zunehmend und das Gedicht gleicht sich aus.</a:t>
            </a:r>
            <a:br>
              <a:rPr lang="de-DE" sz="2000"/>
            </a:br>
            <a:endParaRPr lang="de-DE" sz="2000"/>
          </a:p>
        </p:txBody>
      </p:sp>
    </p:spTree>
  </p:cSld>
  <p:clrMapOvr>
    <a:masterClrMapping/>
  </p:clrMapOvr>
  <p:transition>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err="1"/>
              <a:t>Pers</a:t>
            </a:r>
            <a:r>
              <a:rPr lang="de-DE" err="1"/>
              <a:t>önliche</a:t>
            </a:r>
            <a:r>
              <a:rPr lang="de-DE"/>
              <a:t> </a:t>
            </a:r>
            <a:r>
              <a:rPr lang="de-DE" err="1"/>
              <a:t>wirkung</a:t>
            </a:r>
            <a:endParaRPr lang="en-US" err="1"/>
          </a:p>
        </p:txBody>
      </p:sp>
      <p:sp>
        <p:nvSpPr>
          <p:cNvPr id="3" name="2 - Θέση περιεχομένου"/>
          <p:cNvSpPr>
            <a:spLocks noGrp="1"/>
          </p:cNvSpPr>
          <p:nvPr>
            <p:ph idx="1"/>
          </p:nvPr>
        </p:nvSpPr>
        <p:spPr/>
        <p:txBody>
          <a:bodyPr/>
          <a:lstStyle/>
          <a:p>
            <a:r>
              <a:rPr lang="de-DE"/>
              <a:t>Dieses Gedicht habe ich sehr interessant gefunden, besonders weil der Autor den Leser führt, alles nicht nur um zu  denken </a:t>
            </a:r>
            <a:r>
              <a:rPr lang="de-DE" err="1"/>
              <a:t>sonderns</a:t>
            </a:r>
            <a:r>
              <a:rPr lang="de-DE"/>
              <a:t> auch zu hören. Wenn man sich beeinflussen lässt , dann kann man viele Gefühle bekommen, wie Freude. Außerdem habe ich mich gefühlen als ich in der Natur neben der Flöte wäre und alle Geräusche hören könne.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de-DE"/>
              <a:t>Wortschatz</a:t>
            </a:r>
            <a:r>
              <a:rPr lang="el-GR"/>
              <a:t>(</a:t>
            </a:r>
            <a:r>
              <a:rPr lang="en-US"/>
              <a:t>w</a:t>
            </a:r>
            <a:r>
              <a:rPr lang="de-DE"/>
              <a:t>örter die sie wahrscheinlich nicht wussten</a:t>
            </a:r>
            <a:r>
              <a:rPr lang="el-GR"/>
              <a:t>)</a:t>
            </a:r>
            <a:endParaRPr lang="de-DE"/>
          </a:p>
        </p:txBody>
      </p:sp>
      <p:sp>
        <p:nvSpPr>
          <p:cNvPr id="3" name="2 - Θέση περιεχομένου"/>
          <p:cNvSpPr>
            <a:spLocks noGrp="1"/>
          </p:cNvSpPr>
          <p:nvPr>
            <p:ph idx="1"/>
          </p:nvPr>
        </p:nvSpPr>
        <p:spPr/>
        <p:txBody>
          <a:bodyPr/>
          <a:lstStyle/>
          <a:p>
            <a:r>
              <a:rPr lang="en-US" sz="2400" err="1"/>
              <a:t>Anlass</a:t>
            </a:r>
            <a:r>
              <a:rPr lang="en-US" sz="2400"/>
              <a:t>=</a:t>
            </a:r>
            <a:r>
              <a:rPr lang="el-GR" sz="2400"/>
              <a:t>αφορμή</a:t>
            </a:r>
          </a:p>
          <a:p>
            <a:r>
              <a:rPr lang="en-US" sz="2400" err="1"/>
              <a:t>Szene</a:t>
            </a:r>
            <a:r>
              <a:rPr lang="el-GR" sz="2400"/>
              <a:t>=σκηνή,(κάνω σκηνή σε κάποιον)</a:t>
            </a:r>
          </a:p>
          <a:p>
            <a:r>
              <a:rPr lang="en-US" sz="2400" err="1"/>
              <a:t>Kadenzen</a:t>
            </a:r>
            <a:r>
              <a:rPr lang="el-GR" sz="2400"/>
              <a:t>=</a:t>
            </a:r>
            <a:r>
              <a:rPr lang="de-DE" sz="2400"/>
              <a:t> Die Kadenz beschreibt das Ende eines Verses innerhalb eines Gedichts.</a:t>
            </a:r>
            <a:r>
              <a:rPr lang="el-GR" sz="2400"/>
              <a:t>(</a:t>
            </a:r>
            <a:r>
              <a:rPr lang="de-DE" sz="2400"/>
              <a:t>Übersicht der Kadenzen</a:t>
            </a:r>
            <a:r>
              <a:rPr lang="en-US" sz="2400"/>
              <a:t>:</a:t>
            </a:r>
            <a:r>
              <a:rPr lang="de-DE" sz="2400"/>
              <a:t>männliche,weibliche,reiche)</a:t>
            </a:r>
          </a:p>
          <a:p>
            <a:r>
              <a:rPr lang="en-US" sz="2400" err="1"/>
              <a:t>Geschehene</a:t>
            </a:r>
            <a:r>
              <a:rPr lang="en-US" sz="2400"/>
              <a:t>=</a:t>
            </a:r>
            <a:r>
              <a:rPr lang="el-GR" sz="2400"/>
              <a:t>συμβάν</a:t>
            </a:r>
          </a:p>
          <a:p>
            <a:r>
              <a:rPr lang="en-US" sz="2400" err="1"/>
              <a:t>einbeziehen</a:t>
            </a:r>
            <a:r>
              <a:rPr lang="en-US" sz="2400"/>
              <a:t>=</a:t>
            </a:r>
            <a:r>
              <a:rPr lang="el-GR" sz="2400"/>
              <a:t> συμπεριλαμβάνω σε</a:t>
            </a:r>
            <a:endParaRPr lang="en-US" sz="2400"/>
          </a:p>
          <a:p>
            <a:r>
              <a:rPr lang="en-US" sz="2400" err="1"/>
              <a:t>Sinneseindr</a:t>
            </a:r>
            <a:r>
              <a:rPr lang="de-DE" sz="2400" err="1"/>
              <a:t>ücke</a:t>
            </a:r>
            <a:r>
              <a:rPr lang="el-GR" sz="2400"/>
              <a:t>= αισθητήρια εντύπωση</a:t>
            </a:r>
            <a:r>
              <a:rPr lang="el-GR"/>
              <a:t> </a:t>
            </a:r>
            <a:endParaRPr lang="de-DE"/>
          </a:p>
          <a:p>
            <a:endParaRPr lang="de-DE"/>
          </a:p>
        </p:txBody>
      </p:sp>
    </p:spTree>
  </p:cSld>
  <p:clrMapOvr>
    <a:masterClrMapping/>
  </p:clrMapOvr>
  <p:transition>
    <p:pull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2B92A5EB553046A86F404D1F4FE7DA" ma:contentTypeVersion="9" ma:contentTypeDescription="Create a new document." ma:contentTypeScope="" ma:versionID="2adfa112732c8ba233fb38520efa183b">
  <xsd:schema xmlns:xsd="http://www.w3.org/2001/XMLSchema" xmlns:xs="http://www.w3.org/2001/XMLSchema" xmlns:p="http://schemas.microsoft.com/office/2006/metadata/properties" xmlns:ns2="11c1bc05-27eb-4e6f-a01d-e5d4879086f1" targetNamespace="http://schemas.microsoft.com/office/2006/metadata/properties" ma:root="true" ma:fieldsID="ab86278918fc88a302085f46f50d7357" ns2:_="">
    <xsd:import namespace="11c1bc05-27eb-4e6f-a01d-e5d4879086f1"/>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1bc05-27eb-4e6f-a01d-e5d4879086f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ferenceId xmlns="11c1bc05-27eb-4e6f-a01d-e5d4879086f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21DAD3-646E-4FFD-ABB8-825073F8D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c1bc05-27eb-4e6f-a01d-e5d4879086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394708-E597-4E2F-B4C5-61975561FEA3}">
  <ds:schemaRefs>
    <ds:schemaRef ds:uri="http://schemas.microsoft.com/office/2006/metadata/properties"/>
    <ds:schemaRef ds:uri="http://schemas.microsoft.com/office/infopath/2007/PartnerControls"/>
    <ds:schemaRef ds:uri="11c1bc05-27eb-4e6f-a01d-e5d4879086f1"/>
  </ds:schemaRefs>
</ds:datastoreItem>
</file>

<file path=customXml/itemProps3.xml><?xml version="1.0" encoding="utf-8"?>
<ds:datastoreItem xmlns:ds="http://schemas.openxmlformats.org/officeDocument/2006/customXml" ds:itemID="{E961E79B-9A5C-4740-9049-AA82854161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Trek</Template>
  <Application>Microsoft Office PowerPoint</Application>
  <PresentationFormat>Προβολή στην οθόνη (4:3)</PresentationFormat>
  <Slides>10</Slides>
  <Notes>0</Notes>
  <HiddenSlides>0</HiddenSlide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Διαστημικό</vt:lpstr>
      <vt:lpstr>„Abendständchen“, Clemens Brentano </vt:lpstr>
      <vt:lpstr>Titel</vt:lpstr>
      <vt:lpstr> </vt:lpstr>
      <vt:lpstr>Inhalt des gedichtes</vt:lpstr>
      <vt:lpstr>Vers, mETRUM</vt:lpstr>
      <vt:lpstr>Aufbau-besonderhaiten </vt:lpstr>
      <vt:lpstr>kurze Analyse der 2 Strophen</vt:lpstr>
      <vt:lpstr>Persönliche wirkung</vt:lpstr>
      <vt:lpstr>Wortschatz(wörter die sie wahrscheinlich nicht wussten)</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„Abendständchen“, Clemens Brentano</dc:title>
  <dc:creator>User</dc:creator>
  <cp:revision>3</cp:revision>
  <dcterms:created xsi:type="dcterms:W3CDTF">2020-05-18T13:02:57Z</dcterms:created>
  <dcterms:modified xsi:type="dcterms:W3CDTF">2020-06-16T17:03:57Z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0x010100A52B92A5EB553046A86F404D1F4FE7DA</vt:lpwstr>
  </property>
</Properties>
</file>