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embeddedFontLst>
    <p:embeddedFont>
      <p:font typeface="Georgia" panose="02040502050405020303" pitchFamily="18" charset="0"/>
      <p:regular r:id="rId18"/>
      <p:bold r:id="rId19"/>
      <p:italic r:id="rId20"/>
      <p:boldItalic r:id="rId21"/>
    </p:embeddedFont>
    <p:embeddedFont>
      <p:font typeface="Libre Franklin" panose="00000500000000000000" charset="0"/>
      <p:regular r:id="rId22"/>
      <p:bold r:id="rId23"/>
      <p:italic r:id="rId24"/>
      <p:boldItalic r:id="rId25"/>
    </p:embeddedFont>
    <p:embeddedFont>
      <p:font typeface="Libre Franklin Medium" panose="020B0604020202020204" charset="0"/>
      <p:regular r:id="rId26"/>
      <p:bold r:id="rId27"/>
      <p:italic r:id="rId28"/>
      <p:boldItalic r:id="rId29"/>
    </p:embeddedFont>
    <p:embeddedFont>
      <p:font typeface="Trebuchet MS" panose="020B0603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34" roundtripDataSignature="AMtx7mhtHQObkttobu+1NlCFg47LXLJX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D369E-61E4-4534-B080-537B9C75CA09}" v="3" dt="2020-06-16T15:31:08.908"/>
    <p1510:client id="{68ACF5F8-872F-4F0D-B3B1-1166D46C72C1}" v="10" dt="2020-06-16T15:34:00.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5/10/relationships/revisionInfo" Target="revisionInfo.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874550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755e3c8a4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755e3c8a4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Διαφάνεια τίτλου" type="title">
  <p:cSld name="TITLE">
    <p:spTree>
      <p:nvGrpSpPr>
        <p:cNvPr id="1" name="Shape 13"/>
        <p:cNvGrpSpPr/>
        <p:nvPr/>
      </p:nvGrpSpPr>
      <p:grpSpPr>
        <a:xfrm>
          <a:off x="0" y="0"/>
          <a:ext cx="0" cy="0"/>
          <a:chOff x="0" y="0"/>
          <a:chExt cx="0" cy="0"/>
        </a:xfrm>
      </p:grpSpPr>
      <p:sp>
        <p:nvSpPr>
          <p:cNvPr id="14" name="Google Shape;14;p13"/>
          <p:cNvSpPr/>
          <p:nvPr/>
        </p:nvSpPr>
        <p:spPr>
          <a:xfrm>
            <a:off x="7010400" y="152399"/>
            <a:ext cx="1981200" cy="65562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5" name="Google Shape;15;p13"/>
          <p:cNvSpPr/>
          <p:nvPr/>
        </p:nvSpPr>
        <p:spPr>
          <a:xfrm>
            <a:off x="152400" y="153923"/>
            <a:ext cx="6705600" cy="6553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16" name="Google Shape;16;p13"/>
          <p:cNvSpPr txBox="1">
            <a:spLocks noGrp="1"/>
          </p:cNvSpPr>
          <p:nvPr>
            <p:ph type="subTitle" idx="1"/>
          </p:nvPr>
        </p:nvSpPr>
        <p:spPr>
          <a:xfrm>
            <a:off x="7010400" y="2052960"/>
            <a:ext cx="1981200" cy="1828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380"/>
              </a:spcBef>
              <a:spcAft>
                <a:spcPts val="0"/>
              </a:spcAft>
              <a:buSzPts val="1900"/>
              <a:buNone/>
              <a:defRPr sz="1900">
                <a:solidFill>
                  <a:srgbClr val="FFFFFF"/>
                </a:solidFill>
              </a:defRPr>
            </a:lvl1pPr>
            <a:lvl2pPr lvl="1" algn="ctr">
              <a:lnSpc>
                <a:spcPct val="100000"/>
              </a:lnSpc>
              <a:spcBef>
                <a:spcPts val="360"/>
              </a:spcBef>
              <a:spcAft>
                <a:spcPts val="0"/>
              </a:spcAft>
              <a:buSzPts val="1800"/>
              <a:buNone/>
              <a:defRPr>
                <a:solidFill>
                  <a:srgbClr val="888888"/>
                </a:solidFill>
              </a:defRPr>
            </a:lvl2pPr>
            <a:lvl3pPr lvl="2" algn="ctr">
              <a:lnSpc>
                <a:spcPct val="100000"/>
              </a:lnSpc>
              <a:spcBef>
                <a:spcPts val="320"/>
              </a:spcBef>
              <a:spcAft>
                <a:spcPts val="0"/>
              </a:spcAft>
              <a:buSzPts val="1600"/>
              <a:buNone/>
              <a:defRPr>
                <a:solidFill>
                  <a:srgbClr val="888888"/>
                </a:solidFill>
              </a:defRPr>
            </a:lvl3pPr>
            <a:lvl4pPr lvl="3" algn="ctr">
              <a:lnSpc>
                <a:spcPct val="100000"/>
              </a:lnSpc>
              <a:spcBef>
                <a:spcPts val="280"/>
              </a:spcBef>
              <a:spcAft>
                <a:spcPts val="0"/>
              </a:spcAft>
              <a:buSzPts val="1400"/>
              <a:buNone/>
              <a:defRPr>
                <a:solidFill>
                  <a:srgbClr val="888888"/>
                </a:solidFill>
              </a:defRPr>
            </a:lvl4pPr>
            <a:lvl5pPr lvl="4" algn="ctr">
              <a:lnSpc>
                <a:spcPct val="100000"/>
              </a:lnSpc>
              <a:spcBef>
                <a:spcPts val="260"/>
              </a:spcBef>
              <a:spcAft>
                <a:spcPts val="0"/>
              </a:spcAft>
              <a:buSzPts val="1300"/>
              <a:buNone/>
              <a:defRPr>
                <a:solidFill>
                  <a:srgbClr val="888888"/>
                </a:solidFill>
              </a:defRPr>
            </a:lvl5pPr>
            <a:lvl6pPr lvl="5" algn="ctr">
              <a:lnSpc>
                <a:spcPct val="100000"/>
              </a:lnSpc>
              <a:spcBef>
                <a:spcPts val="240"/>
              </a:spcBef>
              <a:spcAft>
                <a:spcPts val="0"/>
              </a:spcAft>
              <a:buSzPts val="1200"/>
              <a:buNone/>
              <a:defRPr>
                <a:solidFill>
                  <a:srgbClr val="888888"/>
                </a:solidFill>
              </a:defRPr>
            </a:lvl6pPr>
            <a:lvl7pPr lvl="6" algn="ctr">
              <a:lnSpc>
                <a:spcPct val="100000"/>
              </a:lnSpc>
              <a:spcBef>
                <a:spcPts val="240"/>
              </a:spcBef>
              <a:spcAft>
                <a:spcPts val="0"/>
              </a:spcAft>
              <a:buSzPts val="1200"/>
              <a:buNone/>
              <a:defRPr>
                <a:solidFill>
                  <a:srgbClr val="888888"/>
                </a:solidFill>
              </a:defRPr>
            </a:lvl7pPr>
            <a:lvl8pPr lvl="7" algn="ctr">
              <a:lnSpc>
                <a:spcPct val="100000"/>
              </a:lnSpc>
              <a:spcBef>
                <a:spcPts val="240"/>
              </a:spcBef>
              <a:spcAft>
                <a:spcPts val="0"/>
              </a:spcAft>
              <a:buSzPts val="1200"/>
              <a:buNone/>
              <a:defRPr>
                <a:solidFill>
                  <a:srgbClr val="888888"/>
                </a:solidFill>
              </a:defRPr>
            </a:lvl8pPr>
            <a:lvl9pPr lvl="8" algn="ctr">
              <a:lnSpc>
                <a:spcPct val="100000"/>
              </a:lnSpc>
              <a:spcBef>
                <a:spcPts val="240"/>
              </a:spcBef>
              <a:spcAft>
                <a:spcPts val="0"/>
              </a:spcAft>
              <a:buSzPts val="1200"/>
              <a:buNone/>
              <a:defRPr>
                <a:solidFill>
                  <a:srgbClr val="888888"/>
                </a:solidFill>
              </a:defRPr>
            </a:lvl9pPr>
          </a:lstStyle>
          <a:p>
            <a:endParaRPr/>
          </a:p>
        </p:txBody>
      </p:sp>
      <p:sp>
        <p:nvSpPr>
          <p:cNvPr id="17" name="Google Shape;17;p13"/>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de-DE"/>
              <a:t>‹#›</a:t>
            </a:fld>
            <a:endParaRPr/>
          </a:p>
        </p:txBody>
      </p:sp>
      <p:sp>
        <p:nvSpPr>
          <p:cNvPr id="19" name="Google Shape;19;p13"/>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title"/>
          </p:nvPr>
        </p:nvSpPr>
        <p:spPr>
          <a:xfrm>
            <a:off x="457200" y="2052960"/>
            <a:ext cx="6324600" cy="1828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lt1"/>
              </a:buClr>
              <a:buSzPts val="4200"/>
              <a:buFont typeface="Libre Franklin Medium"/>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body" idx="1"/>
          </p:nvPr>
        </p:nvSpPr>
        <p:spPr>
          <a:xfrm rot="5400000">
            <a:off x="2381242" y="-281171"/>
            <a:ext cx="4407408" cy="840789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3" name="Google Shape;83;p22"/>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Κατακόρυφος τίτλος και Κείμενο" type="vertTitleAndTx">
  <p:cSld name="VERTICAL_TITLE_AND_VERTICAL_TEXT">
    <p:spTree>
      <p:nvGrpSpPr>
        <p:cNvPr id="1" name="Shape 86"/>
        <p:cNvGrpSpPr/>
        <p:nvPr/>
      </p:nvGrpSpPr>
      <p:grpSpPr>
        <a:xfrm>
          <a:off x="0" y="0"/>
          <a:ext cx="0" cy="0"/>
          <a:chOff x="0" y="0"/>
          <a:chExt cx="0" cy="0"/>
        </a:xfrm>
      </p:grpSpPr>
      <p:sp>
        <p:nvSpPr>
          <p:cNvPr id="87" name="Google Shape;87;p23"/>
          <p:cNvSpPr/>
          <p:nvPr/>
        </p:nvSpPr>
        <p:spPr>
          <a:xfrm>
            <a:off x="152400" y="147319"/>
            <a:ext cx="6705600" cy="655624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88" name="Google Shape;88;p23"/>
          <p:cNvSpPr/>
          <p:nvPr/>
        </p:nvSpPr>
        <p:spPr>
          <a:xfrm>
            <a:off x="7010400" y="147319"/>
            <a:ext cx="1956046" cy="655624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89" name="Google Shape;89;p23"/>
          <p:cNvSpPr txBox="1">
            <a:spLocks noGrp="1"/>
          </p:cNvSpPr>
          <p:nvPr>
            <p:ph type="title"/>
          </p:nvPr>
        </p:nvSpPr>
        <p:spPr>
          <a:xfrm rot="5400000">
            <a:off x="5075237" y="2362201"/>
            <a:ext cx="5851525" cy="1676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1" name="Google Shape;91;p23"/>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3"/>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3"/>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1"/>
        <p:cNvGrpSpPr/>
        <p:nvPr/>
      </p:nvGrpSpPr>
      <p:grpSpPr>
        <a:xfrm>
          <a:off x="0" y="0"/>
          <a:ext cx="0" cy="0"/>
          <a:chOff x="0" y="0"/>
          <a:chExt cx="0" cy="0"/>
        </a:xfrm>
      </p:grpSpPr>
      <p:sp>
        <p:nvSpPr>
          <p:cNvPr id="22" name="Google Shape;22;p14"/>
          <p:cNvSpPr txBox="1">
            <a:spLocks noGrp="1"/>
          </p:cNvSpPr>
          <p:nvPr>
            <p:ph type="body" idx="1"/>
          </p:nvPr>
        </p:nvSpPr>
        <p:spPr>
          <a:xfrm>
            <a:off x="457200" y="1719072"/>
            <a:ext cx="4038600" cy="440740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23" name="Google Shape;23;p14"/>
          <p:cNvSpPr txBox="1">
            <a:spLocks noGrp="1"/>
          </p:cNvSpPr>
          <p:nvPr>
            <p:ph type="body" idx="2"/>
          </p:nvPr>
        </p:nvSpPr>
        <p:spPr>
          <a:xfrm>
            <a:off x="4648200" y="1719072"/>
            <a:ext cx="4038600" cy="4407408"/>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24" name="Google Shape;24;p14"/>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de-DE"/>
              <a:t>‹#›</a:t>
            </a:fld>
            <a:endParaRPr/>
          </a:p>
        </p:txBody>
      </p:sp>
      <p:sp>
        <p:nvSpPr>
          <p:cNvPr id="27" name="Google Shape;27;p1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28"/>
        <p:cNvGrpSpPr/>
        <p:nvPr/>
      </p:nvGrpSpPr>
      <p:grpSpPr>
        <a:xfrm>
          <a:off x="0" y="0"/>
          <a:ext cx="0" cy="0"/>
          <a:chOff x="0" y="0"/>
          <a:chExt cx="0" cy="0"/>
        </a:xfrm>
      </p:grpSpPr>
      <p:sp>
        <p:nvSpPr>
          <p:cNvPr id="29" name="Google Shape;29;p15"/>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15"/>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de-DE"/>
              <a:t>‹#›</a:t>
            </a:fld>
            <a:endParaRPr/>
          </a:p>
        </p:txBody>
      </p:sp>
      <p:sp>
        <p:nvSpPr>
          <p:cNvPr id="33" name="Google Shape;33;p15"/>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Κεφαλίδα ενότητας" type="secHead">
  <p:cSld name="SECTION_HEADER">
    <p:spTree>
      <p:nvGrpSpPr>
        <p:cNvPr id="1" name="Shape 34"/>
        <p:cNvGrpSpPr/>
        <p:nvPr/>
      </p:nvGrpSpPr>
      <p:grpSpPr>
        <a:xfrm>
          <a:off x="0" y="0"/>
          <a:ext cx="0" cy="0"/>
          <a:chOff x="0" y="0"/>
          <a:chExt cx="0" cy="0"/>
        </a:xfrm>
      </p:grpSpPr>
      <p:sp>
        <p:nvSpPr>
          <p:cNvPr id="35" name="Google Shape;35;p16"/>
          <p:cNvSpPr/>
          <p:nvPr/>
        </p:nvSpPr>
        <p:spPr>
          <a:xfrm>
            <a:off x="7010400" y="152399"/>
            <a:ext cx="1981200" cy="655624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36" name="Google Shape;36;p16"/>
          <p:cNvSpPr/>
          <p:nvPr/>
        </p:nvSpPr>
        <p:spPr>
          <a:xfrm>
            <a:off x="152400" y="153923"/>
            <a:ext cx="6705600" cy="6553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37" name="Google Shape;37;p16"/>
          <p:cNvSpPr txBox="1">
            <a:spLocks noGrp="1"/>
          </p:cNvSpPr>
          <p:nvPr>
            <p:ph type="body" idx="1"/>
          </p:nvPr>
        </p:nvSpPr>
        <p:spPr>
          <a:xfrm>
            <a:off x="7162799" y="2892277"/>
            <a:ext cx="1600201" cy="164592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00"/>
              </a:spcBef>
              <a:spcAft>
                <a:spcPts val="0"/>
              </a:spcAft>
              <a:buSzPts val="2000"/>
              <a:buNone/>
              <a:defRPr sz="2000">
                <a:solidFill>
                  <a:schemeClr val="lt2"/>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SzPts val="1400"/>
              <a:buNone/>
              <a:defRPr sz="1400">
                <a:solidFill>
                  <a:srgbClr val="888888"/>
                </a:solidFill>
              </a:defRPr>
            </a:lvl6pPr>
            <a:lvl7pPr marL="3200400" lvl="6" indent="-228600" algn="l">
              <a:lnSpc>
                <a:spcPct val="100000"/>
              </a:lnSpc>
              <a:spcBef>
                <a:spcPts val="280"/>
              </a:spcBef>
              <a:spcAft>
                <a:spcPts val="0"/>
              </a:spcAft>
              <a:buSzPts val="1400"/>
              <a:buNone/>
              <a:defRPr sz="1400">
                <a:solidFill>
                  <a:srgbClr val="888888"/>
                </a:solidFill>
              </a:defRPr>
            </a:lvl7pPr>
            <a:lvl8pPr marL="3657600" lvl="7" indent="-228600" algn="l">
              <a:lnSpc>
                <a:spcPct val="100000"/>
              </a:lnSpc>
              <a:spcBef>
                <a:spcPts val="280"/>
              </a:spcBef>
              <a:spcAft>
                <a:spcPts val="0"/>
              </a:spcAft>
              <a:buSzPts val="1400"/>
              <a:buNone/>
              <a:defRPr sz="1400">
                <a:solidFill>
                  <a:srgbClr val="888888"/>
                </a:solidFill>
              </a:defRPr>
            </a:lvl8pPr>
            <a:lvl9pPr marL="4114800" lvl="8" indent="-228600" algn="l">
              <a:lnSpc>
                <a:spcPct val="100000"/>
              </a:lnSpc>
              <a:spcBef>
                <a:spcPts val="280"/>
              </a:spcBef>
              <a:spcAft>
                <a:spcPts val="0"/>
              </a:spcAft>
              <a:buSzPts val="1400"/>
              <a:buNone/>
              <a:defRPr sz="1400">
                <a:solidFill>
                  <a:srgbClr val="888888"/>
                </a:solidFill>
              </a:defRPr>
            </a:lvl9pPr>
          </a:lstStyle>
          <a:p>
            <a:endParaRPr/>
          </a:p>
        </p:txBody>
      </p:sp>
      <p:sp>
        <p:nvSpPr>
          <p:cNvPr id="38" name="Google Shape;38;p16"/>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lt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de-DE"/>
              <a:t>‹#›</a:t>
            </a:fld>
            <a:endParaRPr/>
          </a:p>
        </p:txBody>
      </p:sp>
      <p:sp>
        <p:nvSpPr>
          <p:cNvPr id="40" name="Google Shape;40;p16"/>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title"/>
          </p:nvPr>
        </p:nvSpPr>
        <p:spPr>
          <a:xfrm>
            <a:off x="381000" y="2892277"/>
            <a:ext cx="6324600" cy="16459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lt1"/>
              </a:buClr>
              <a:buSzPts val="4200"/>
              <a:buFont typeface="Libre Franklin Medium"/>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2"/>
        <p:cNvGrpSpPr/>
        <p:nvPr/>
      </p:nvGrpSpPr>
      <p:grpSpPr>
        <a:xfrm>
          <a:off x="0" y="0"/>
          <a:ext cx="0" cy="0"/>
          <a:chOff x="0" y="0"/>
          <a:chExt cx="0" cy="0"/>
        </a:xfrm>
      </p:grpSpPr>
      <p:sp>
        <p:nvSpPr>
          <p:cNvPr id="43" name="Google Shape;43;p17"/>
          <p:cNvSpPr txBox="1">
            <a:spLocks noGrp="1"/>
          </p:cNvSpPr>
          <p:nvPr>
            <p:ph type="body" idx="1"/>
          </p:nvPr>
        </p:nvSpPr>
        <p:spPr>
          <a:xfrm>
            <a:off x="457200" y="1722438"/>
            <a:ext cx="4040188"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2400"/>
              <a:buNone/>
              <a:defRPr sz="2400" b="0">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44" name="Google Shape;44;p17"/>
          <p:cNvSpPr txBox="1">
            <a:spLocks noGrp="1"/>
          </p:cNvSpPr>
          <p:nvPr>
            <p:ph type="body" idx="2"/>
          </p:nvPr>
        </p:nvSpPr>
        <p:spPr>
          <a:xfrm>
            <a:off x="457200" y="2438399"/>
            <a:ext cx="4040188" cy="3687763"/>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45" name="Google Shape;45;p17"/>
          <p:cNvSpPr txBox="1">
            <a:spLocks noGrp="1"/>
          </p:cNvSpPr>
          <p:nvPr>
            <p:ph type="body" idx="3"/>
          </p:nvPr>
        </p:nvSpPr>
        <p:spPr>
          <a:xfrm>
            <a:off x="4645025" y="1722438"/>
            <a:ext cx="4041775"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80"/>
              </a:spcBef>
              <a:spcAft>
                <a:spcPts val="0"/>
              </a:spcAft>
              <a:buSzPts val="2400"/>
              <a:buNone/>
              <a:defRPr sz="2400" b="0">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46" name="Google Shape;46;p17"/>
          <p:cNvSpPr txBox="1">
            <a:spLocks noGrp="1"/>
          </p:cNvSpPr>
          <p:nvPr>
            <p:ph type="body" idx="4"/>
          </p:nvPr>
        </p:nvSpPr>
        <p:spPr>
          <a:xfrm>
            <a:off x="4645025" y="2438399"/>
            <a:ext cx="4041775" cy="3687763"/>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47" name="Google Shape;47;p17"/>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de-DE"/>
              <a:t>‹#›</a:t>
            </a:fld>
            <a:endParaRPr/>
          </a:p>
        </p:txBody>
      </p:sp>
      <p:sp>
        <p:nvSpPr>
          <p:cNvPr id="50" name="Google Shape;50;p17"/>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51"/>
        <p:cNvGrpSpPr/>
        <p:nvPr/>
      </p:nvGrpSpPr>
      <p:grpSpPr>
        <a:xfrm>
          <a:off x="0" y="0"/>
          <a:ext cx="0" cy="0"/>
          <a:chOff x="0" y="0"/>
          <a:chExt cx="0" cy="0"/>
        </a:xfrm>
      </p:grpSpPr>
      <p:sp>
        <p:nvSpPr>
          <p:cNvPr id="52" name="Google Shape;52;p18"/>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8"/>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de-DE"/>
              <a:t>‹#›</a:t>
            </a:fld>
            <a:endParaRPr/>
          </a:p>
        </p:txBody>
      </p:sp>
      <p:sp>
        <p:nvSpPr>
          <p:cNvPr id="55" name="Google Shape;55;p18"/>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Κενή" type="blank">
  <p:cSld name="BLANK">
    <p:spTree>
      <p:nvGrpSpPr>
        <p:cNvPr id="1" name="Shape 56"/>
        <p:cNvGrpSpPr/>
        <p:nvPr/>
      </p:nvGrpSpPr>
      <p:grpSpPr>
        <a:xfrm>
          <a:off x="0" y="0"/>
          <a:ext cx="0" cy="0"/>
          <a:chOff x="0" y="0"/>
          <a:chExt cx="0" cy="0"/>
        </a:xfrm>
      </p:grpSpPr>
      <p:sp>
        <p:nvSpPr>
          <p:cNvPr id="57" name="Google Shape;57;p19"/>
          <p:cNvSpPr/>
          <p:nvPr/>
        </p:nvSpPr>
        <p:spPr>
          <a:xfrm>
            <a:off x="152400" y="150919"/>
            <a:ext cx="8831802" cy="655624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58" name="Google Shape;58;p19"/>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Περιεχόμενο με λεζάντα" type="objTx">
  <p:cSld name="OBJECT_WITH_CAPTION_TEXT">
    <p:bg>
      <p:bgPr>
        <a:solidFill>
          <a:schemeClr val="lt2"/>
        </a:solidFill>
        <a:effectLst/>
      </p:bgPr>
    </p:bg>
    <p:spTree>
      <p:nvGrpSpPr>
        <p:cNvPr id="1" name="Shape 61"/>
        <p:cNvGrpSpPr/>
        <p:nvPr/>
      </p:nvGrpSpPr>
      <p:grpSpPr>
        <a:xfrm>
          <a:off x="0" y="0"/>
          <a:ext cx="0" cy="0"/>
          <a:chOff x="0" y="0"/>
          <a:chExt cx="0" cy="0"/>
        </a:xfrm>
      </p:grpSpPr>
      <p:sp>
        <p:nvSpPr>
          <p:cNvPr id="62" name="Google Shape;62;p2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63" name="Google Shape;63;p20"/>
          <p:cNvSpPr/>
          <p:nvPr/>
        </p:nvSpPr>
        <p:spPr>
          <a:xfrm>
            <a:off x="7010400" y="150876"/>
            <a:ext cx="1981200" cy="65562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64" name="Google Shape;64;p20"/>
          <p:cNvSpPr/>
          <p:nvPr/>
        </p:nvSpPr>
        <p:spPr>
          <a:xfrm>
            <a:off x="152400" y="152400"/>
            <a:ext cx="6705600" cy="6553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65" name="Google Shape;65;p20"/>
          <p:cNvSpPr txBox="1">
            <a:spLocks noGrp="1"/>
          </p:cNvSpPr>
          <p:nvPr>
            <p:ph type="body" idx="1"/>
          </p:nvPr>
        </p:nvSpPr>
        <p:spPr>
          <a:xfrm>
            <a:off x="609600" y="304800"/>
            <a:ext cx="586740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sz="3200"/>
            </a:lvl1pPr>
            <a:lvl2pPr marL="914400" lvl="1" indent="-406400" algn="l">
              <a:lnSpc>
                <a:spcPct val="100000"/>
              </a:lnSpc>
              <a:spcBef>
                <a:spcPts val="56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66" name="Google Shape;66;p20"/>
          <p:cNvSpPr txBox="1">
            <a:spLocks noGrp="1"/>
          </p:cNvSpPr>
          <p:nvPr>
            <p:ph type="body" idx="2"/>
          </p:nvPr>
        </p:nvSpPr>
        <p:spPr>
          <a:xfrm>
            <a:off x="7159752" y="2130552"/>
            <a:ext cx="1673352" cy="2816352"/>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280"/>
              </a:spcBef>
              <a:spcAft>
                <a:spcPts val="0"/>
              </a:spcAft>
              <a:buSzPts val="1400"/>
              <a:buNone/>
              <a:defRPr sz="1400">
                <a:solidFill>
                  <a:srgbClr val="FFFFFF"/>
                </a:solidFill>
              </a:defRPr>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67" name="Google Shape;67;p20"/>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0"/>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FFFFFF"/>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de-DE"/>
              <a:t>‹#›</a:t>
            </a:fld>
            <a:endParaRPr/>
          </a:p>
        </p:txBody>
      </p:sp>
      <p:sp>
        <p:nvSpPr>
          <p:cNvPr id="70" name="Google Shape;70;p20"/>
          <p:cNvSpPr txBox="1">
            <a:spLocks noGrp="1"/>
          </p:cNvSpPr>
          <p:nvPr>
            <p:ph type="title"/>
          </p:nvPr>
        </p:nvSpPr>
        <p:spPr>
          <a:xfrm>
            <a:off x="7159752" y="457200"/>
            <a:ext cx="1675660" cy="167335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2000"/>
              <a:buFont typeface="Libre Franklin Medium"/>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Εικόνα με λεζάντα" type="picTx">
  <p:cSld name="PICTURE_WITH_CAPTION_TEXT">
    <p:bg>
      <p:bgPr>
        <a:solidFill>
          <a:schemeClr val="dk2"/>
        </a:solidFill>
        <a:effectLst/>
      </p:bgPr>
    </p:bg>
    <p:spTree>
      <p:nvGrpSpPr>
        <p:cNvPr id="1" name="Shape 71"/>
        <p:cNvGrpSpPr/>
        <p:nvPr/>
      </p:nvGrpSpPr>
      <p:grpSpPr>
        <a:xfrm>
          <a:off x="0" y="0"/>
          <a:ext cx="0" cy="0"/>
          <a:chOff x="0" y="0"/>
          <a:chExt cx="0" cy="0"/>
        </a:xfrm>
      </p:grpSpPr>
      <p:sp>
        <p:nvSpPr>
          <p:cNvPr id="72" name="Google Shape;72;p21"/>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73" name="Google Shape;73;p21"/>
          <p:cNvSpPr/>
          <p:nvPr/>
        </p:nvSpPr>
        <p:spPr>
          <a:xfrm>
            <a:off x="7010400" y="150876"/>
            <a:ext cx="1981200" cy="655624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74" name="Google Shape;74;p21"/>
          <p:cNvSpPr>
            <a:spLocks noGrp="1"/>
          </p:cNvSpPr>
          <p:nvPr>
            <p:ph type="pic" idx="2"/>
          </p:nvPr>
        </p:nvSpPr>
        <p:spPr>
          <a:xfrm>
            <a:off x="152400" y="152400"/>
            <a:ext cx="6705600" cy="6553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640"/>
              </a:spcBef>
              <a:spcAft>
                <a:spcPts val="0"/>
              </a:spcAft>
              <a:buClr>
                <a:schemeClr val="accent1"/>
              </a:buClr>
              <a:buSzPts val="3200"/>
              <a:buFont typeface="Noto Sans Symbols"/>
              <a:buNone/>
              <a:defRPr sz="3200" b="0" i="0" u="none" strike="noStrike" cap="none">
                <a:solidFill>
                  <a:schemeClr val="lt2"/>
                </a:solidFill>
                <a:latin typeface="Libre Franklin Medium"/>
                <a:ea typeface="Libre Franklin Medium"/>
                <a:cs typeface="Libre Franklin Medium"/>
                <a:sym typeface="Libre Franklin Medium"/>
              </a:defRPr>
            </a:lvl1pPr>
            <a:lvl2pPr marR="0" lvl="1" algn="l" rtl="0">
              <a:lnSpc>
                <a:spcPct val="100000"/>
              </a:lnSpc>
              <a:spcBef>
                <a:spcPts val="560"/>
              </a:spcBef>
              <a:spcAft>
                <a:spcPts val="0"/>
              </a:spcAft>
              <a:buClr>
                <a:schemeClr val="accent2"/>
              </a:buClr>
              <a:buSzPts val="2800"/>
              <a:buFont typeface="Noto Sans Symbols"/>
              <a:buNone/>
              <a:defRPr sz="2800" b="0" i="0" u="none" strike="noStrike" cap="none">
                <a:solidFill>
                  <a:schemeClr val="lt2"/>
                </a:solidFill>
                <a:latin typeface="Libre Franklin Medium"/>
                <a:ea typeface="Libre Franklin Medium"/>
                <a:cs typeface="Libre Franklin Medium"/>
                <a:sym typeface="Libre Franklin Medium"/>
              </a:defRPr>
            </a:lvl2pPr>
            <a:lvl3pPr marR="0" lvl="2" algn="l" rtl="0">
              <a:lnSpc>
                <a:spcPct val="100000"/>
              </a:lnSpc>
              <a:spcBef>
                <a:spcPts val="480"/>
              </a:spcBef>
              <a:spcAft>
                <a:spcPts val="0"/>
              </a:spcAft>
              <a:buClr>
                <a:schemeClr val="accent3"/>
              </a:buClr>
              <a:buSzPts val="2400"/>
              <a:buFont typeface="Noto Sans Symbols"/>
              <a:buNone/>
              <a:defRPr sz="2400" b="0" i="0" u="none" strike="noStrike" cap="none">
                <a:solidFill>
                  <a:schemeClr val="lt2"/>
                </a:solidFill>
                <a:latin typeface="Libre Franklin Medium"/>
                <a:ea typeface="Libre Franklin Medium"/>
                <a:cs typeface="Libre Franklin Medium"/>
                <a:sym typeface="Libre Franklin Medium"/>
              </a:defRPr>
            </a:lvl3pPr>
            <a:lvl4pPr marR="0" lvl="3" algn="l" rtl="0">
              <a:lnSpc>
                <a:spcPct val="100000"/>
              </a:lnSpc>
              <a:spcBef>
                <a:spcPts val="400"/>
              </a:spcBef>
              <a:spcAft>
                <a:spcPts val="0"/>
              </a:spcAft>
              <a:buClr>
                <a:schemeClr val="accent4"/>
              </a:buClr>
              <a:buSzPts val="2000"/>
              <a:buFont typeface="Noto Sans Symbols"/>
              <a:buNone/>
              <a:defRPr sz="2000" b="0" i="0" u="none" strike="noStrike" cap="none">
                <a:solidFill>
                  <a:schemeClr val="lt2"/>
                </a:solidFill>
                <a:latin typeface="Libre Franklin Medium"/>
                <a:ea typeface="Libre Franklin Medium"/>
                <a:cs typeface="Libre Franklin Medium"/>
                <a:sym typeface="Libre Franklin Medium"/>
              </a:defRPr>
            </a:lvl4pPr>
            <a:lvl5pPr marR="0" lvl="4" algn="l" rtl="0">
              <a:lnSpc>
                <a:spcPct val="100000"/>
              </a:lnSpc>
              <a:spcBef>
                <a:spcPts val="400"/>
              </a:spcBef>
              <a:spcAft>
                <a:spcPts val="0"/>
              </a:spcAft>
              <a:buClr>
                <a:schemeClr val="accent6"/>
              </a:buClr>
              <a:buSzPts val="2000"/>
              <a:buFont typeface="Noto Sans Symbols"/>
              <a:buNone/>
              <a:defRPr sz="2000" b="0" i="0" u="none" strike="noStrike" cap="none">
                <a:solidFill>
                  <a:schemeClr val="lt2"/>
                </a:solidFill>
                <a:latin typeface="Libre Franklin Medium"/>
                <a:ea typeface="Libre Franklin Medium"/>
                <a:cs typeface="Libre Franklin Medium"/>
                <a:sym typeface="Libre Franklin Medium"/>
              </a:defRPr>
            </a:lvl5pPr>
            <a:lvl6pPr marR="0" lvl="5" algn="l" rtl="0">
              <a:lnSpc>
                <a:spcPct val="100000"/>
              </a:lnSpc>
              <a:spcBef>
                <a:spcPts val="400"/>
              </a:spcBef>
              <a:spcAft>
                <a:spcPts val="0"/>
              </a:spcAft>
              <a:buClr>
                <a:schemeClr val="accent1"/>
              </a:buClr>
              <a:buSzPts val="2000"/>
              <a:buFont typeface="Noto Sans Symbols"/>
              <a:buNone/>
              <a:defRPr sz="2000" b="0" i="0" u="none" strike="noStrike" cap="none">
                <a:solidFill>
                  <a:schemeClr val="lt2"/>
                </a:solidFill>
                <a:latin typeface="Libre Franklin Medium"/>
                <a:ea typeface="Libre Franklin Medium"/>
                <a:cs typeface="Libre Franklin Medium"/>
                <a:sym typeface="Libre Franklin Medium"/>
              </a:defRPr>
            </a:lvl6pPr>
            <a:lvl7pPr marR="0" lvl="6" algn="l" rtl="0">
              <a:lnSpc>
                <a:spcPct val="100000"/>
              </a:lnSpc>
              <a:spcBef>
                <a:spcPts val="400"/>
              </a:spcBef>
              <a:spcAft>
                <a:spcPts val="0"/>
              </a:spcAft>
              <a:buClr>
                <a:schemeClr val="accent2"/>
              </a:buClr>
              <a:buSzPts val="2000"/>
              <a:buFont typeface="Noto Sans Symbols"/>
              <a:buNone/>
              <a:defRPr sz="2000" b="0" i="0" u="none" strike="noStrike" cap="none">
                <a:solidFill>
                  <a:schemeClr val="lt2"/>
                </a:solidFill>
                <a:latin typeface="Libre Franklin Medium"/>
                <a:ea typeface="Libre Franklin Medium"/>
                <a:cs typeface="Libre Franklin Medium"/>
                <a:sym typeface="Libre Franklin Medium"/>
              </a:defRPr>
            </a:lvl7pPr>
            <a:lvl8pPr marR="0" lvl="7" algn="l" rtl="0">
              <a:lnSpc>
                <a:spcPct val="100000"/>
              </a:lnSpc>
              <a:spcBef>
                <a:spcPts val="400"/>
              </a:spcBef>
              <a:spcAft>
                <a:spcPts val="0"/>
              </a:spcAft>
              <a:buClr>
                <a:schemeClr val="accent3"/>
              </a:buClr>
              <a:buSzPts val="2000"/>
              <a:buFont typeface="Noto Sans Symbols"/>
              <a:buNone/>
              <a:defRPr sz="2000" b="0" i="0" u="none" strike="noStrike" cap="none">
                <a:solidFill>
                  <a:schemeClr val="lt2"/>
                </a:solidFill>
                <a:latin typeface="Libre Franklin Medium"/>
                <a:ea typeface="Libre Franklin Medium"/>
                <a:cs typeface="Libre Franklin Medium"/>
                <a:sym typeface="Libre Franklin Medium"/>
              </a:defRPr>
            </a:lvl8pPr>
            <a:lvl9pPr marR="0" lvl="8" algn="l" rtl="0">
              <a:lnSpc>
                <a:spcPct val="100000"/>
              </a:lnSpc>
              <a:spcBef>
                <a:spcPts val="400"/>
              </a:spcBef>
              <a:spcAft>
                <a:spcPts val="0"/>
              </a:spcAft>
              <a:buClr>
                <a:schemeClr val="accent5"/>
              </a:buClr>
              <a:buSzPts val="2000"/>
              <a:buFont typeface="Noto Sans Symbols"/>
              <a:buNone/>
              <a:defRPr sz="2000" b="0" i="0" u="none" strike="noStrike" cap="none">
                <a:solidFill>
                  <a:schemeClr val="lt2"/>
                </a:solidFill>
                <a:latin typeface="Libre Franklin Medium"/>
                <a:ea typeface="Libre Franklin Medium"/>
                <a:cs typeface="Libre Franklin Medium"/>
                <a:sym typeface="Libre Franklin Medium"/>
              </a:defRPr>
            </a:lvl9pPr>
          </a:lstStyle>
          <a:p>
            <a:endParaRPr/>
          </a:p>
        </p:txBody>
      </p:sp>
      <p:sp>
        <p:nvSpPr>
          <p:cNvPr id="75" name="Google Shape;75;p21"/>
          <p:cNvSpPr txBox="1">
            <a:spLocks noGrp="1"/>
          </p:cNvSpPr>
          <p:nvPr>
            <p:ph type="body" idx="1"/>
          </p:nvPr>
        </p:nvSpPr>
        <p:spPr>
          <a:xfrm>
            <a:off x="7162800" y="2133600"/>
            <a:ext cx="1676400" cy="29718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280"/>
              </a:spcBef>
              <a:spcAft>
                <a:spcPts val="0"/>
              </a:spcAft>
              <a:buSzPts val="1400"/>
              <a:buNone/>
              <a:defRPr sz="1400">
                <a:solidFill>
                  <a:schemeClr val="lt1"/>
                </a:solidFill>
              </a:defRPr>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76" name="Google Shape;76;p21"/>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de-DE"/>
              <a:t>‹#›</a:t>
            </a:fld>
            <a:endParaRPr/>
          </a:p>
        </p:txBody>
      </p:sp>
      <p:sp>
        <p:nvSpPr>
          <p:cNvPr id="79" name="Google Shape;79;p21"/>
          <p:cNvSpPr txBox="1">
            <a:spLocks noGrp="1"/>
          </p:cNvSpPr>
          <p:nvPr>
            <p:ph type="title"/>
          </p:nvPr>
        </p:nvSpPr>
        <p:spPr>
          <a:xfrm>
            <a:off x="7162800" y="460248"/>
            <a:ext cx="1676400" cy="167335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000"/>
              <a:buFont typeface="Libre Franklin Medium"/>
              <a:buNone/>
              <a:defRPr sz="2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p:nvPr/>
        </p:nvSpPr>
        <p:spPr>
          <a:xfrm>
            <a:off x="152400" y="1634971"/>
            <a:ext cx="8831802" cy="50454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7" name="Google Shape;7;p12"/>
          <p:cNvSpPr/>
          <p:nvPr/>
        </p:nvSpPr>
        <p:spPr>
          <a:xfrm>
            <a:off x="152399" y="152400"/>
            <a:ext cx="8814047" cy="134644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Medium"/>
              <a:ea typeface="Libre Franklin Medium"/>
              <a:cs typeface="Libre Franklin Medium"/>
              <a:sym typeface="Libre Franklin Medium"/>
            </a:endParaRPr>
          </a:p>
        </p:txBody>
      </p:sp>
      <p:sp>
        <p:nvSpPr>
          <p:cNvPr id="8" name="Google Shape;8;p12"/>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3200"/>
              <a:buFont typeface="Libre Franklin Medium"/>
              <a:buNone/>
              <a:defRPr sz="32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2"/>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chemeClr val="dk2"/>
                </a:solidFill>
                <a:latin typeface="Libre Franklin Medium"/>
                <a:ea typeface="Libre Franklin Medium"/>
                <a:cs typeface="Libre Franklin Medium"/>
                <a:sym typeface="Libre Franklin Medium"/>
              </a:defRPr>
            </a:lvl1pPr>
            <a:lvl2pPr marL="914400" marR="0" lvl="1"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2"/>
                </a:solidFill>
                <a:latin typeface="Libre Franklin Medium"/>
                <a:ea typeface="Libre Franklin Medium"/>
                <a:cs typeface="Libre Franklin Medium"/>
                <a:sym typeface="Libre Franklin Medium"/>
              </a:defRPr>
            </a:lvl2pPr>
            <a:lvl3pPr marL="1371600" marR="0" lvl="2" indent="-330200" algn="l" rtl="0">
              <a:lnSpc>
                <a:spcPct val="100000"/>
              </a:lnSpc>
              <a:spcBef>
                <a:spcPts val="320"/>
              </a:spcBef>
              <a:spcAft>
                <a:spcPts val="0"/>
              </a:spcAft>
              <a:buClr>
                <a:schemeClr val="accent3"/>
              </a:buClr>
              <a:buSzPts val="1600"/>
              <a:buFont typeface="Noto Sans Symbols"/>
              <a:buChar char="▪"/>
              <a:defRPr sz="1600" b="0" i="0" u="none" strike="noStrike" cap="none">
                <a:solidFill>
                  <a:schemeClr val="dk2"/>
                </a:solidFill>
                <a:latin typeface="Libre Franklin Medium"/>
                <a:ea typeface="Libre Franklin Medium"/>
                <a:cs typeface="Libre Franklin Medium"/>
                <a:sym typeface="Libre Franklin Medium"/>
              </a:defRPr>
            </a:lvl3pPr>
            <a:lvl4pPr marL="1828800" marR="0" lvl="3" indent="-317500" algn="l" rtl="0">
              <a:lnSpc>
                <a:spcPct val="100000"/>
              </a:lnSpc>
              <a:spcBef>
                <a:spcPts val="280"/>
              </a:spcBef>
              <a:spcAft>
                <a:spcPts val="0"/>
              </a:spcAft>
              <a:buClr>
                <a:schemeClr val="accent4"/>
              </a:buClr>
              <a:buSzPts val="1400"/>
              <a:buFont typeface="Noto Sans Symbols"/>
              <a:buChar char="▪"/>
              <a:defRPr sz="1400" b="0" i="0" u="none" strike="noStrike" cap="none">
                <a:solidFill>
                  <a:schemeClr val="dk2"/>
                </a:solidFill>
                <a:latin typeface="Libre Franklin Medium"/>
                <a:ea typeface="Libre Franklin Medium"/>
                <a:cs typeface="Libre Franklin Medium"/>
                <a:sym typeface="Libre Franklin Medium"/>
              </a:defRPr>
            </a:lvl4pPr>
            <a:lvl5pPr marL="2286000" marR="0" lvl="4" indent="-311150" algn="l" rtl="0">
              <a:lnSpc>
                <a:spcPct val="100000"/>
              </a:lnSpc>
              <a:spcBef>
                <a:spcPts val="260"/>
              </a:spcBef>
              <a:spcAft>
                <a:spcPts val="0"/>
              </a:spcAft>
              <a:buClr>
                <a:schemeClr val="accent6"/>
              </a:buClr>
              <a:buSzPts val="1300"/>
              <a:buFont typeface="Noto Sans Symbols"/>
              <a:buChar char="▪"/>
              <a:defRPr sz="1300" b="0" i="0" u="none" strike="noStrike" cap="none">
                <a:solidFill>
                  <a:schemeClr val="dk2"/>
                </a:solidFill>
                <a:latin typeface="Libre Franklin Medium"/>
                <a:ea typeface="Libre Franklin Medium"/>
                <a:cs typeface="Libre Franklin Medium"/>
                <a:sym typeface="Libre Franklin Medium"/>
              </a:defRPr>
            </a:lvl5pPr>
            <a:lvl6pPr marL="2743200" marR="0" lvl="5"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chemeClr val="dk2"/>
                </a:solidFill>
                <a:latin typeface="Libre Franklin Medium"/>
                <a:ea typeface="Libre Franklin Medium"/>
                <a:cs typeface="Libre Franklin Medium"/>
                <a:sym typeface="Libre Franklin Medium"/>
              </a:defRPr>
            </a:lvl6pPr>
            <a:lvl7pPr marL="3200400" marR="0" lvl="6" indent="-304800" algn="l" rtl="0">
              <a:lnSpc>
                <a:spcPct val="100000"/>
              </a:lnSpc>
              <a:spcBef>
                <a:spcPts val="240"/>
              </a:spcBef>
              <a:spcAft>
                <a:spcPts val="0"/>
              </a:spcAft>
              <a:buClr>
                <a:schemeClr val="accent2"/>
              </a:buClr>
              <a:buSzPts val="1200"/>
              <a:buFont typeface="Noto Sans Symbols"/>
              <a:buChar char="▪"/>
              <a:defRPr sz="1200" b="0" i="0" u="none" strike="noStrike" cap="none">
                <a:solidFill>
                  <a:schemeClr val="dk2"/>
                </a:solidFill>
                <a:latin typeface="Libre Franklin Medium"/>
                <a:ea typeface="Libre Franklin Medium"/>
                <a:cs typeface="Libre Franklin Medium"/>
                <a:sym typeface="Libre Franklin Medium"/>
              </a:defRPr>
            </a:lvl7pPr>
            <a:lvl8pPr marL="3657600" marR="0" lvl="7" indent="-304800" algn="l" rtl="0">
              <a:lnSpc>
                <a:spcPct val="100000"/>
              </a:lnSpc>
              <a:spcBef>
                <a:spcPts val="240"/>
              </a:spcBef>
              <a:spcAft>
                <a:spcPts val="0"/>
              </a:spcAft>
              <a:buClr>
                <a:schemeClr val="accent3"/>
              </a:buClr>
              <a:buSzPts val="1200"/>
              <a:buFont typeface="Noto Sans Symbols"/>
              <a:buChar char="▪"/>
              <a:defRPr sz="1200" b="0" i="0" u="none" strike="noStrike" cap="none">
                <a:solidFill>
                  <a:schemeClr val="dk2"/>
                </a:solidFill>
                <a:latin typeface="Libre Franklin Medium"/>
                <a:ea typeface="Libre Franklin Medium"/>
                <a:cs typeface="Libre Franklin Medium"/>
                <a:sym typeface="Libre Franklin Medium"/>
              </a:defRPr>
            </a:lvl8pPr>
            <a:lvl9pPr marL="4114800" marR="0" lvl="8" indent="-304800" algn="l" rtl="0">
              <a:lnSpc>
                <a:spcPct val="100000"/>
              </a:lnSpc>
              <a:spcBef>
                <a:spcPts val="240"/>
              </a:spcBef>
              <a:spcAft>
                <a:spcPts val="0"/>
              </a:spcAft>
              <a:buClr>
                <a:schemeClr val="accent5"/>
              </a:buClr>
              <a:buSzPts val="1200"/>
              <a:buFont typeface="Noto Sans Symbols"/>
              <a:buChar char="▪"/>
              <a:defRPr sz="1200" b="0" i="0" u="none" strike="noStrike" cap="none">
                <a:solidFill>
                  <a:schemeClr val="dk2"/>
                </a:solidFill>
                <a:latin typeface="Libre Franklin Medium"/>
                <a:ea typeface="Libre Franklin Medium"/>
                <a:cs typeface="Libre Franklin Medium"/>
                <a:sym typeface="Libre Franklin Medium"/>
              </a:defRPr>
            </a:lvl9pPr>
          </a:lstStyle>
          <a:p>
            <a:endParaRPr/>
          </a:p>
        </p:txBody>
      </p:sp>
      <p:sp>
        <p:nvSpPr>
          <p:cNvPr id="10" name="Google Shape;10;p12"/>
          <p:cNvSpPr txBox="1">
            <a:spLocks noGrp="1"/>
          </p:cNvSpPr>
          <p:nvPr>
            <p:ph type="dt" idx="10"/>
          </p:nvPr>
        </p:nvSpPr>
        <p:spPr>
          <a:xfrm>
            <a:off x="370888" y="6356350"/>
            <a:ext cx="2133600"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2"/>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11" name="Google Shape;11;p12"/>
          <p:cNvSpPr txBox="1">
            <a:spLocks noGrp="1"/>
          </p:cNvSpPr>
          <p:nvPr>
            <p:ph type="ftr" idx="11"/>
          </p:nvPr>
        </p:nvSpPr>
        <p:spPr>
          <a:xfrm>
            <a:off x="3048000" y="6356350"/>
            <a:ext cx="3352800" cy="27432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100" b="0" i="0" u="none" strike="noStrike" cap="none">
                <a:solidFill>
                  <a:schemeClr val="dk2"/>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12" name="Google Shape;12;p12"/>
          <p:cNvSpPr txBox="1">
            <a:spLocks noGrp="1"/>
          </p:cNvSpPr>
          <p:nvPr>
            <p:ph type="sldNum" idx="12"/>
          </p:nvPr>
        </p:nvSpPr>
        <p:spPr>
          <a:xfrm>
            <a:off x="8234680" y="6355080"/>
            <a:ext cx="582966" cy="27432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subTitle" idx="1"/>
          </p:nvPr>
        </p:nvSpPr>
        <p:spPr>
          <a:xfrm>
            <a:off x="395536" y="3356992"/>
            <a:ext cx="5832648" cy="115212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900"/>
              <a:buNone/>
            </a:pPr>
            <a:r>
              <a:rPr lang="de-DE"/>
              <a:t>„Mondnacht“, Joseph von Eichendorff</a:t>
            </a:r>
            <a:endParaRPr/>
          </a:p>
        </p:txBody>
      </p:sp>
      <p:sp>
        <p:nvSpPr>
          <p:cNvPr id="99" name="Google Shape;99;p1"/>
          <p:cNvSpPr txBox="1">
            <a:spLocks noGrp="1"/>
          </p:cNvSpPr>
          <p:nvPr>
            <p:ph type="title"/>
          </p:nvPr>
        </p:nvSpPr>
        <p:spPr>
          <a:xfrm>
            <a:off x="457200" y="2348880"/>
            <a:ext cx="6324600" cy="93610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600"/>
              <a:buFont typeface="Libre Franklin Medium"/>
              <a:buNone/>
            </a:pPr>
            <a:r>
              <a:rPr lang="de-DE" sz="3600" u="sng"/>
              <a:t>LYRIK PROJEKT IN DEUTSCH</a:t>
            </a:r>
            <a:endParaRPr sz="3600" u="sng"/>
          </a:p>
        </p:txBody>
      </p:sp>
      <p:pic>
        <p:nvPicPr>
          <p:cNvPr id="100" name="Google Shape;100;p1"/>
          <p:cNvPicPr preferRelativeResize="0"/>
          <p:nvPr/>
        </p:nvPicPr>
        <p:blipFill rotWithShape="1">
          <a:blip r:embed="rId3">
            <a:alphaModFix/>
          </a:blip>
          <a:srcRect/>
          <a:stretch/>
        </p:blipFill>
        <p:spPr>
          <a:xfrm>
            <a:off x="7105625" y="4032174"/>
            <a:ext cx="1820125" cy="2544825"/>
          </a:xfrm>
          <a:prstGeom prst="rect">
            <a:avLst/>
          </a:prstGeom>
          <a:noFill/>
          <a:ln>
            <a:noFill/>
          </a:ln>
        </p:spPr>
      </p:pic>
      <p:sp>
        <p:nvSpPr>
          <p:cNvPr id="101" name="Google Shape;101;p1"/>
          <p:cNvSpPr txBox="1"/>
          <p:nvPr/>
        </p:nvSpPr>
        <p:spPr>
          <a:xfrm>
            <a:off x="395525" y="5561400"/>
            <a:ext cx="3670800" cy="93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FFFFFF"/>
                </a:solidFill>
                <a:latin typeface="Libre Franklin Medium"/>
                <a:ea typeface="Libre Franklin Medium"/>
                <a:cs typeface="Libre Franklin Medium"/>
                <a:sym typeface="Libre Franklin Medium"/>
              </a:rPr>
              <a:t>Evelina Anastasiou</a:t>
            </a:r>
            <a:endParaRPr sz="1600" b="0" i="0" u="none" strike="noStrike" cap="none">
              <a:solidFill>
                <a:srgbClr val="FFFFFF"/>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FFFFFF"/>
                </a:solidFill>
                <a:latin typeface="Libre Franklin Medium"/>
                <a:ea typeface="Libre Franklin Medium"/>
                <a:cs typeface="Libre Franklin Medium"/>
                <a:sym typeface="Libre Franklin Medium"/>
              </a:rPr>
              <a:t>Maria Koudroglou</a:t>
            </a:r>
            <a:endParaRPr sz="1600" b="0" i="0" u="none" strike="noStrike" cap="none">
              <a:solidFill>
                <a:srgbClr val="FFFFFF"/>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FFFFFF"/>
                </a:solidFill>
                <a:latin typeface="Libre Franklin Medium"/>
                <a:ea typeface="Libre Franklin Medium"/>
                <a:cs typeface="Libre Franklin Medium"/>
                <a:sym typeface="Libre Franklin Medium"/>
              </a:rPr>
              <a:t>Deutsch 9b </a:t>
            </a:r>
            <a:endParaRPr sz="1600" b="0" i="0" u="none" strike="noStrike" cap="none">
              <a:solidFill>
                <a:srgbClr val="FFFFFF"/>
              </a:solidFill>
              <a:latin typeface="Libre Franklin Medium"/>
              <a:ea typeface="Libre Franklin Medium"/>
              <a:cs typeface="Libre Franklin Medium"/>
              <a:sym typeface="Libre Franklin Medium"/>
            </a:endParaRPr>
          </a:p>
        </p:txBody>
      </p:sp>
      <p:sp>
        <p:nvSpPr>
          <p:cNvPr id="102" name="Google Shape;102;p1"/>
          <p:cNvSpPr txBox="1"/>
          <p:nvPr/>
        </p:nvSpPr>
        <p:spPr>
          <a:xfrm>
            <a:off x="374325" y="5601375"/>
            <a:ext cx="2179200" cy="89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Medium"/>
              <a:ea typeface="Libre Franklin Medium"/>
              <a:cs typeface="Libre Franklin Medium"/>
              <a:sym typeface="Libre Franklin Medium"/>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body" idx="1"/>
          </p:nvPr>
        </p:nvSpPr>
        <p:spPr>
          <a:xfrm>
            <a:off x="380999" y="1719071"/>
            <a:ext cx="8407800" cy="4407300"/>
          </a:xfrm>
          <a:prstGeom prst="rect">
            <a:avLst/>
          </a:prstGeom>
          <a:noFill/>
          <a:ln>
            <a:noFill/>
          </a:ln>
        </p:spPr>
        <p:txBody>
          <a:bodyPr spcFirstLastPara="1" wrap="square" lIns="91425" tIns="45700" rIns="91425" bIns="45700" anchor="t" anchorCtr="0">
            <a:noAutofit/>
          </a:bodyPr>
          <a:lstStyle/>
          <a:p>
            <a:pPr marL="457200" lvl="0" indent="-355600" algn="just" rtl="0">
              <a:lnSpc>
                <a:spcPct val="115000"/>
              </a:lnSpc>
              <a:spcBef>
                <a:spcPts val="1200"/>
              </a:spcBef>
              <a:spcAft>
                <a:spcPts val="0"/>
              </a:spcAft>
              <a:buClr>
                <a:schemeClr val="dk1"/>
              </a:buClr>
              <a:buSzPts val="2000"/>
              <a:buChar char="◼"/>
            </a:pPr>
            <a:r>
              <a:rPr lang="de-DE">
                <a:solidFill>
                  <a:schemeClr val="dk1"/>
                </a:solidFill>
              </a:rPr>
              <a:t>Die Natur spielt in der Romantik eine große Rolle als ein Ort, an dem Romantiker ihre Sehnsucht nach dem Geheimnisvollen und Schönen ausschöpfen konnten.</a:t>
            </a:r>
            <a:endParaRPr>
              <a:solidFill>
                <a:schemeClr val="dk1"/>
              </a:solidFill>
            </a:endParaRPr>
          </a:p>
          <a:p>
            <a:pPr marL="457200" lvl="0" indent="-355600" algn="just" rtl="0">
              <a:lnSpc>
                <a:spcPct val="100000"/>
              </a:lnSpc>
              <a:spcBef>
                <a:spcPts val="0"/>
              </a:spcBef>
              <a:spcAft>
                <a:spcPts val="0"/>
              </a:spcAft>
              <a:buClr>
                <a:schemeClr val="dk1"/>
              </a:buClr>
              <a:buSzPts val="2000"/>
              <a:buChar char="◼"/>
            </a:pPr>
            <a:r>
              <a:rPr lang="de-DE">
                <a:solidFill>
                  <a:schemeClr val="dk1"/>
                </a:solidFill>
              </a:rPr>
              <a:t>Die Themen der Romantik zeigen sich in verschiedenen Motiven: zu ihnen gehören das Spiegelmotiv, die Blaue Blume (auch die Farbe blau) und das Nachtmotiv.</a:t>
            </a:r>
            <a:endParaRPr>
              <a:solidFill>
                <a:schemeClr val="dk1"/>
              </a:solidFill>
            </a:endParaRPr>
          </a:p>
          <a:p>
            <a:pPr marL="457200" lvl="0" indent="-355600" algn="just" rtl="0">
              <a:lnSpc>
                <a:spcPct val="115000"/>
              </a:lnSpc>
              <a:spcBef>
                <a:spcPts val="0"/>
              </a:spcBef>
              <a:spcAft>
                <a:spcPts val="0"/>
              </a:spcAft>
              <a:buClr>
                <a:schemeClr val="dk1"/>
              </a:buClr>
              <a:buSzPts val="2000"/>
              <a:buChar char="◼"/>
            </a:pPr>
            <a:r>
              <a:rPr lang="de-DE">
                <a:solidFill>
                  <a:schemeClr val="dk1"/>
                </a:solidFill>
              </a:rPr>
              <a:t>Der Mond ist in der Romantik ein Motiv für die Sehnsucht und steht für etwas Unerreichbares. Er steht dort z. B. für unerfüllte Liebe wie in Der Spinnerin Nachtlied  von Clemens Brentano oder für Fernweh. </a:t>
            </a:r>
            <a:endParaRPr>
              <a:solidFill>
                <a:schemeClr val="dk1"/>
              </a:solidFill>
            </a:endParaRPr>
          </a:p>
          <a:p>
            <a:pPr marL="0" lvl="0" indent="0" algn="l" rtl="0">
              <a:lnSpc>
                <a:spcPct val="100000"/>
              </a:lnSpc>
              <a:spcBef>
                <a:spcPts val="1200"/>
              </a:spcBef>
              <a:spcAft>
                <a:spcPts val="0"/>
              </a:spcAft>
              <a:buSzPts val="1800"/>
              <a:buNone/>
            </a:pPr>
            <a:endParaRPr sz="1800"/>
          </a:p>
        </p:txBody>
      </p:sp>
      <p:sp>
        <p:nvSpPr>
          <p:cNvPr id="163" name="Google Shape;163;p9"/>
          <p:cNvSpPr txBox="1">
            <a:spLocks noGrp="1"/>
          </p:cNvSpPr>
          <p:nvPr>
            <p:ph type="title"/>
          </p:nvPr>
        </p:nvSpPr>
        <p:spPr>
          <a:xfrm>
            <a:off x="381000" y="355847"/>
            <a:ext cx="8381400" cy="105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de-DE"/>
              <a:t>Themen/Motive der Romantik</a:t>
            </a:r>
            <a:endParaRPr/>
          </a:p>
        </p:txBody>
      </p:sp>
      <p:pic>
        <p:nvPicPr>
          <p:cNvPr id="164" name="Google Shape;164;p9"/>
          <p:cNvPicPr preferRelativeResize="0"/>
          <p:nvPr/>
        </p:nvPicPr>
        <p:blipFill>
          <a:blip r:embed="rId3">
            <a:alphaModFix/>
          </a:blip>
          <a:stretch>
            <a:fillRect/>
          </a:stretch>
        </p:blipFill>
        <p:spPr>
          <a:xfrm>
            <a:off x="5776825" y="4941625"/>
            <a:ext cx="2857500" cy="1600200"/>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body" idx="1"/>
          </p:nvPr>
        </p:nvSpPr>
        <p:spPr>
          <a:xfrm>
            <a:off x="380999" y="1719071"/>
            <a:ext cx="8407800" cy="4407300"/>
          </a:xfrm>
          <a:prstGeom prst="rect">
            <a:avLst/>
          </a:prstGeom>
          <a:noFill/>
          <a:ln>
            <a:noFill/>
          </a:ln>
        </p:spPr>
        <p:txBody>
          <a:bodyPr spcFirstLastPara="1" wrap="square" lIns="91425" tIns="45700" rIns="91425" bIns="45700" anchor="t" anchorCtr="0">
            <a:noAutofit/>
          </a:bodyPr>
          <a:lstStyle/>
          <a:p>
            <a:pPr marL="419100" algn="just">
              <a:buSzPts val="2400"/>
            </a:pPr>
            <a:r>
              <a:rPr lang="de-DE" sz="2400">
                <a:solidFill>
                  <a:schemeClr val="tx1"/>
                </a:solidFill>
              </a:rPr>
              <a:t>Dieses Gedicht wirkt auf uns sehr romantisch und es spielt sich  in der Epoche der Romantik ab. Die Epoche der Romantik hat viele Merkmale. In diesem Gedicht können wir einige Merkmale erkennen wie zum Beispiel die Gefühle, die Phantasie, der Traumwelt und die Natur. Der Dichter, Eichendorff beschreibt  in dem Gedicht die Gefühle und Eindrücke eines lyrischen Ichs in einer Mondnacht. Der Autor benutzt die geeigneten Verben (küssen, träumen, gehen, fliegen) und auch geeignete Adjektive (leise, still), damit er das Gedicht lebendig macht.   </a:t>
            </a:r>
            <a:endParaRPr sz="2400">
              <a:solidFill>
                <a:schemeClr val="tx1"/>
              </a:solidFill>
            </a:endParaRPr>
          </a:p>
        </p:txBody>
      </p:sp>
      <p:sp>
        <p:nvSpPr>
          <p:cNvPr id="170" name="Google Shape;170;p10"/>
          <p:cNvSpPr txBox="1">
            <a:spLocks noGrp="1"/>
          </p:cNvSpPr>
          <p:nvPr>
            <p:ph type="title"/>
          </p:nvPr>
        </p:nvSpPr>
        <p:spPr>
          <a:xfrm>
            <a:off x="381000" y="355847"/>
            <a:ext cx="8381400" cy="105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de-DE"/>
              <a:t>Wirkung</a:t>
            </a:r>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1"/>
          <p:cNvSpPr txBox="1">
            <a:spLocks noGrp="1"/>
          </p:cNvSpPr>
          <p:nvPr>
            <p:ph type="title"/>
          </p:nvPr>
        </p:nvSpPr>
        <p:spPr>
          <a:xfrm>
            <a:off x="381000" y="355847"/>
            <a:ext cx="8381400" cy="105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de-DE"/>
              <a:t>Danke für eure Aufmerksamkeit!!!</a:t>
            </a:r>
            <a:endParaRPr/>
          </a:p>
        </p:txBody>
      </p:sp>
      <p:sp>
        <p:nvSpPr>
          <p:cNvPr id="176" name="Google Shape;176;p11"/>
          <p:cNvSpPr txBox="1"/>
          <p:nvPr/>
        </p:nvSpPr>
        <p:spPr>
          <a:xfrm>
            <a:off x="6564000" y="5424000"/>
            <a:ext cx="2580000" cy="143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rgbClr val="000000"/>
                </a:solidFill>
                <a:latin typeface="Libre Franklin"/>
                <a:ea typeface="Libre Franklin"/>
                <a:cs typeface="Libre Franklin"/>
                <a:sym typeface="Libre Franklin"/>
              </a:rPr>
              <a:t>Evelina Anastasiou </a:t>
            </a:r>
            <a:endParaRPr sz="1600" b="1" i="1"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rgbClr val="000000"/>
                </a:solidFill>
                <a:latin typeface="Libre Franklin"/>
                <a:ea typeface="Libre Franklin"/>
                <a:cs typeface="Libre Franklin"/>
                <a:sym typeface="Libre Franklin"/>
              </a:rPr>
              <a:t>Maria Koudroglou</a:t>
            </a:r>
            <a:endParaRPr sz="1600" b="1" i="1"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600"/>
              <a:buFont typeface="Arial"/>
              <a:buNone/>
            </a:pPr>
            <a:r>
              <a:rPr lang="de-DE" sz="1600" b="1" i="1" u="none" strike="noStrike" cap="none">
                <a:solidFill>
                  <a:srgbClr val="000000"/>
                </a:solidFill>
                <a:latin typeface="Libre Franklin"/>
                <a:ea typeface="Libre Franklin"/>
                <a:cs typeface="Libre Franklin"/>
                <a:sym typeface="Libre Franklin"/>
              </a:rPr>
              <a:t>Deutsch 9b </a:t>
            </a:r>
            <a:endParaRPr sz="1600" b="1" i="1" u="none" strike="noStrike" cap="none">
              <a:solidFill>
                <a:srgbClr val="000000"/>
              </a:solidFill>
              <a:latin typeface="Libre Franklin"/>
              <a:ea typeface="Libre Franklin"/>
              <a:cs typeface="Libre Franklin"/>
              <a:sym typeface="Libre Franklin"/>
            </a:endParaRPr>
          </a:p>
        </p:txBody>
      </p:sp>
      <p:pic>
        <p:nvPicPr>
          <p:cNvPr id="177" name="Google Shape;177;p11"/>
          <p:cNvPicPr preferRelativeResize="0"/>
          <p:nvPr/>
        </p:nvPicPr>
        <p:blipFill rotWithShape="1">
          <a:blip r:embed="rId3">
            <a:alphaModFix/>
          </a:blip>
          <a:srcRect/>
          <a:stretch/>
        </p:blipFill>
        <p:spPr>
          <a:xfrm>
            <a:off x="566450" y="2243561"/>
            <a:ext cx="6537675" cy="2881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body" idx="1"/>
          </p:nvPr>
        </p:nvSpPr>
        <p:spPr>
          <a:xfrm>
            <a:off x="457200" y="1719072"/>
            <a:ext cx="4038600" cy="4407408"/>
          </a:xfrm>
          <a:prstGeom prst="rect">
            <a:avLst/>
          </a:prstGeom>
          <a:noFill/>
          <a:ln>
            <a:noFill/>
          </a:ln>
        </p:spPr>
        <p:txBody>
          <a:bodyPr spcFirstLastPara="1" wrap="square" lIns="91425" tIns="45700" rIns="91425" bIns="45700" anchor="t" anchorCtr="0">
            <a:noAutofit/>
          </a:bodyPr>
          <a:lstStyle/>
          <a:p>
            <a:pPr marL="45720" lvl="0" indent="0" algn="l" rtl="0">
              <a:lnSpc>
                <a:spcPct val="80000"/>
              </a:lnSpc>
              <a:spcBef>
                <a:spcPts val="0"/>
              </a:spcBef>
              <a:spcAft>
                <a:spcPts val="0"/>
              </a:spcAft>
              <a:buSzPts val="1750"/>
              <a:buNone/>
            </a:pPr>
            <a:endParaRPr sz="2000"/>
          </a:p>
          <a:p>
            <a:pPr marL="45720" lvl="0" indent="0" algn="l" rtl="0">
              <a:lnSpc>
                <a:spcPct val="80000"/>
              </a:lnSpc>
              <a:spcBef>
                <a:spcPts val="350"/>
              </a:spcBef>
              <a:spcAft>
                <a:spcPts val="0"/>
              </a:spcAft>
              <a:buSzPts val="1750"/>
              <a:buNone/>
            </a:pPr>
            <a:r>
              <a:rPr lang="de-DE" sz="2000"/>
              <a:t>Es war, als hätt’ der Himmel</a:t>
            </a:r>
            <a:endParaRPr sz="2000"/>
          </a:p>
          <a:p>
            <a:pPr marL="45720" lvl="0" indent="0" algn="l" rtl="0">
              <a:lnSpc>
                <a:spcPct val="80000"/>
              </a:lnSpc>
              <a:spcBef>
                <a:spcPts val="350"/>
              </a:spcBef>
              <a:spcAft>
                <a:spcPts val="0"/>
              </a:spcAft>
              <a:buSzPts val="1750"/>
              <a:buNone/>
            </a:pPr>
            <a:r>
              <a:rPr lang="de-DE" sz="2000"/>
              <a:t>Die Erde still geküßt,</a:t>
            </a:r>
            <a:endParaRPr sz="2000"/>
          </a:p>
          <a:p>
            <a:pPr marL="45720" lvl="0" indent="0" algn="l" rtl="0">
              <a:lnSpc>
                <a:spcPct val="80000"/>
              </a:lnSpc>
              <a:spcBef>
                <a:spcPts val="350"/>
              </a:spcBef>
              <a:spcAft>
                <a:spcPts val="0"/>
              </a:spcAft>
              <a:buSzPts val="1750"/>
              <a:buNone/>
            </a:pPr>
            <a:r>
              <a:rPr lang="de-DE" sz="2000"/>
              <a:t>Daß sie im Blütenschimmer</a:t>
            </a:r>
            <a:endParaRPr sz="2000"/>
          </a:p>
          <a:p>
            <a:pPr marL="45720" lvl="0" indent="0" algn="l" rtl="0">
              <a:lnSpc>
                <a:spcPct val="80000"/>
              </a:lnSpc>
              <a:spcBef>
                <a:spcPts val="350"/>
              </a:spcBef>
              <a:spcAft>
                <a:spcPts val="0"/>
              </a:spcAft>
              <a:buSzPts val="1750"/>
              <a:buNone/>
            </a:pPr>
            <a:r>
              <a:rPr lang="de-DE" sz="2000"/>
              <a:t>Von ihm nun träumen müßt'.</a:t>
            </a:r>
            <a:endParaRPr sz="2000"/>
          </a:p>
          <a:p>
            <a:pPr marL="274320" lvl="0" indent="-117475" algn="l" rtl="0">
              <a:lnSpc>
                <a:spcPct val="80000"/>
              </a:lnSpc>
              <a:spcBef>
                <a:spcPts val="350"/>
              </a:spcBef>
              <a:spcAft>
                <a:spcPts val="0"/>
              </a:spcAft>
              <a:buSzPts val="1750"/>
              <a:buNone/>
            </a:pPr>
            <a:endParaRPr sz="2000"/>
          </a:p>
          <a:p>
            <a:pPr marL="45720" lvl="0" indent="0" algn="l" rtl="0">
              <a:lnSpc>
                <a:spcPct val="80000"/>
              </a:lnSpc>
              <a:spcBef>
                <a:spcPts val="350"/>
              </a:spcBef>
              <a:spcAft>
                <a:spcPts val="0"/>
              </a:spcAft>
              <a:buSzPts val="1750"/>
              <a:buNone/>
            </a:pPr>
            <a:r>
              <a:rPr lang="de-DE" sz="2000"/>
              <a:t>Die Luft ging durch die Felder,</a:t>
            </a:r>
            <a:endParaRPr sz="2000"/>
          </a:p>
          <a:p>
            <a:pPr marL="45720" lvl="0" indent="0" algn="l" rtl="0">
              <a:lnSpc>
                <a:spcPct val="80000"/>
              </a:lnSpc>
              <a:spcBef>
                <a:spcPts val="350"/>
              </a:spcBef>
              <a:spcAft>
                <a:spcPts val="0"/>
              </a:spcAft>
              <a:buSzPts val="1750"/>
              <a:buNone/>
            </a:pPr>
            <a:r>
              <a:rPr lang="de-DE" sz="2000"/>
              <a:t>Die Ähren wogten sacht,</a:t>
            </a:r>
            <a:endParaRPr sz="2000"/>
          </a:p>
          <a:p>
            <a:pPr marL="45720" lvl="0" indent="0" algn="l" rtl="0">
              <a:lnSpc>
                <a:spcPct val="80000"/>
              </a:lnSpc>
              <a:spcBef>
                <a:spcPts val="350"/>
              </a:spcBef>
              <a:spcAft>
                <a:spcPts val="0"/>
              </a:spcAft>
              <a:buSzPts val="1750"/>
              <a:buNone/>
            </a:pPr>
            <a:r>
              <a:rPr lang="de-DE" sz="2000"/>
              <a:t>Es rauschten leis’ die Wälder,</a:t>
            </a:r>
            <a:endParaRPr sz="2000"/>
          </a:p>
          <a:p>
            <a:pPr marL="45720" lvl="0" indent="0" algn="l" rtl="0">
              <a:lnSpc>
                <a:spcPct val="80000"/>
              </a:lnSpc>
              <a:spcBef>
                <a:spcPts val="350"/>
              </a:spcBef>
              <a:spcAft>
                <a:spcPts val="0"/>
              </a:spcAft>
              <a:buSzPts val="1750"/>
              <a:buNone/>
            </a:pPr>
            <a:r>
              <a:rPr lang="de-DE" sz="2000"/>
              <a:t>So sternklar war die Nacht.</a:t>
            </a:r>
            <a:endParaRPr sz="2000"/>
          </a:p>
          <a:p>
            <a:pPr marL="274320" lvl="0" indent="-117475" algn="l" rtl="0">
              <a:lnSpc>
                <a:spcPct val="80000"/>
              </a:lnSpc>
              <a:spcBef>
                <a:spcPts val="350"/>
              </a:spcBef>
              <a:spcAft>
                <a:spcPts val="0"/>
              </a:spcAft>
              <a:buSzPts val="1750"/>
              <a:buNone/>
            </a:pPr>
            <a:endParaRPr sz="2000"/>
          </a:p>
          <a:p>
            <a:pPr marL="45720" lvl="0" indent="0" algn="l" rtl="0">
              <a:lnSpc>
                <a:spcPct val="80000"/>
              </a:lnSpc>
              <a:spcBef>
                <a:spcPts val="350"/>
              </a:spcBef>
              <a:spcAft>
                <a:spcPts val="0"/>
              </a:spcAft>
              <a:buSzPts val="1750"/>
              <a:buNone/>
            </a:pPr>
            <a:r>
              <a:rPr lang="de-DE" sz="2000"/>
              <a:t>Und meine Seele spannte</a:t>
            </a:r>
            <a:endParaRPr sz="2000"/>
          </a:p>
          <a:p>
            <a:pPr marL="45720" lvl="0" indent="0" algn="l" rtl="0">
              <a:lnSpc>
                <a:spcPct val="80000"/>
              </a:lnSpc>
              <a:spcBef>
                <a:spcPts val="350"/>
              </a:spcBef>
              <a:spcAft>
                <a:spcPts val="0"/>
              </a:spcAft>
              <a:buSzPts val="1750"/>
              <a:buNone/>
            </a:pPr>
            <a:r>
              <a:rPr lang="de-DE" sz="2000"/>
              <a:t>Weit ihre Flügel aus,</a:t>
            </a:r>
            <a:endParaRPr sz="2000"/>
          </a:p>
          <a:p>
            <a:pPr marL="45720" lvl="0" indent="0" algn="l" rtl="0">
              <a:lnSpc>
                <a:spcPct val="80000"/>
              </a:lnSpc>
              <a:spcBef>
                <a:spcPts val="350"/>
              </a:spcBef>
              <a:spcAft>
                <a:spcPts val="0"/>
              </a:spcAft>
              <a:buSzPts val="1750"/>
              <a:buNone/>
            </a:pPr>
            <a:r>
              <a:rPr lang="de-DE" sz="2000"/>
              <a:t>Flog durch die stillen Lande,</a:t>
            </a:r>
            <a:endParaRPr sz="2000"/>
          </a:p>
          <a:p>
            <a:pPr marL="45720" lvl="0" indent="0" algn="l" rtl="0">
              <a:lnSpc>
                <a:spcPct val="80000"/>
              </a:lnSpc>
              <a:spcBef>
                <a:spcPts val="350"/>
              </a:spcBef>
              <a:spcAft>
                <a:spcPts val="0"/>
              </a:spcAft>
              <a:buSzPts val="1750"/>
              <a:buNone/>
            </a:pPr>
            <a:r>
              <a:rPr lang="de-DE" sz="2000"/>
              <a:t>Als flöge sie nach Haus.</a:t>
            </a:r>
            <a:endParaRPr sz="2000"/>
          </a:p>
        </p:txBody>
      </p:sp>
      <p:sp>
        <p:nvSpPr>
          <p:cNvPr id="108" name="Google Shape;108;p2"/>
          <p:cNvSpPr txBox="1">
            <a:spLocks noGrp="1"/>
          </p:cNvSpPr>
          <p:nvPr>
            <p:ph type="body" idx="2"/>
          </p:nvPr>
        </p:nvSpPr>
        <p:spPr>
          <a:xfrm>
            <a:off x="4648200" y="1719072"/>
            <a:ext cx="4038600" cy="4407408"/>
          </a:xfrm>
          <a:prstGeom prst="rect">
            <a:avLst/>
          </a:prstGeom>
          <a:noFill/>
          <a:ln>
            <a:noFill/>
          </a:ln>
        </p:spPr>
        <p:txBody>
          <a:bodyPr spcFirstLastPara="1" wrap="square" lIns="91425" tIns="45700" rIns="91425" bIns="45700" anchor="t" anchorCtr="0">
            <a:noAutofit/>
          </a:bodyPr>
          <a:lstStyle/>
          <a:p>
            <a:pPr marL="274320" lvl="0" indent="-117475" algn="l" rtl="0">
              <a:lnSpc>
                <a:spcPct val="80000"/>
              </a:lnSpc>
              <a:spcBef>
                <a:spcPts val="0"/>
              </a:spcBef>
              <a:spcAft>
                <a:spcPts val="0"/>
              </a:spcAft>
              <a:buSzPts val="1750"/>
              <a:buNone/>
            </a:pPr>
            <a:endParaRPr sz="1750"/>
          </a:p>
        </p:txBody>
      </p:sp>
      <p:sp>
        <p:nvSpPr>
          <p:cNvPr id="109" name="Google Shape;109;p2"/>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Libre Franklin Medium"/>
              <a:buNone/>
            </a:pPr>
            <a:r>
              <a:rPr lang="de-DE"/>
              <a:t>Das Gedicht </a:t>
            </a:r>
            <a:endParaRPr/>
          </a:p>
        </p:txBody>
      </p:sp>
      <p:pic>
        <p:nvPicPr>
          <p:cNvPr id="110" name="Google Shape;110;p2"/>
          <p:cNvPicPr preferRelativeResize="0"/>
          <p:nvPr/>
        </p:nvPicPr>
        <p:blipFill rotWithShape="1">
          <a:blip r:embed="rId3">
            <a:alphaModFix/>
          </a:blip>
          <a:srcRect/>
          <a:stretch/>
        </p:blipFill>
        <p:spPr>
          <a:xfrm>
            <a:off x="4716016" y="2025347"/>
            <a:ext cx="3741635" cy="39959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8755e3c8a4_0_151"/>
          <p:cNvSpPr txBox="1">
            <a:spLocks noGrp="1"/>
          </p:cNvSpPr>
          <p:nvPr>
            <p:ph type="body" idx="1"/>
          </p:nvPr>
        </p:nvSpPr>
        <p:spPr>
          <a:xfrm>
            <a:off x="457200" y="1719072"/>
            <a:ext cx="4038600" cy="4407300"/>
          </a:xfrm>
          <a:prstGeom prst="rect">
            <a:avLst/>
          </a:prstGeom>
        </p:spPr>
        <p:txBody>
          <a:bodyPr spcFirstLastPara="1" wrap="square" lIns="91425" tIns="45700" rIns="91425" bIns="45700" anchor="t" anchorCtr="0">
            <a:noAutofit/>
          </a:bodyPr>
          <a:lstStyle/>
          <a:p>
            <a:pPr marL="0" lvl="0" indent="0" algn="l" rtl="0">
              <a:lnSpc>
                <a:spcPct val="160000"/>
              </a:lnSpc>
              <a:spcBef>
                <a:spcPts val="0"/>
              </a:spcBef>
              <a:spcAft>
                <a:spcPts val="0"/>
              </a:spcAft>
              <a:buClr>
                <a:schemeClr val="dk1"/>
              </a:buClr>
              <a:buSzPts val="1100"/>
              <a:buFont typeface="Arial"/>
              <a:buNone/>
            </a:pPr>
            <a:r>
              <a:rPr lang="de-DE" sz="1600" i="1">
                <a:solidFill>
                  <a:srgbClr val="3B3B3B"/>
                </a:solidFill>
                <a:latin typeface="Trebuchet MS"/>
                <a:ea typeface="Trebuchet MS"/>
                <a:cs typeface="Trebuchet MS"/>
                <a:sym typeface="Trebuchet MS"/>
              </a:rPr>
              <a:t> </a:t>
            </a:r>
            <a:r>
              <a:rPr lang="de-DE" sz="1400" i="1" u="sng">
                <a:solidFill>
                  <a:srgbClr val="3B3B3B"/>
                </a:solidFill>
                <a:latin typeface="Trebuchet MS"/>
                <a:ea typeface="Trebuchet MS"/>
                <a:cs typeface="Trebuchet MS"/>
                <a:sym typeface="Trebuchet MS"/>
              </a:rPr>
              <a:t>Allgemein   </a:t>
            </a:r>
            <a:r>
              <a:rPr lang="de-DE" sz="1400" u="sng">
                <a:solidFill>
                  <a:srgbClr val="3B3B3B"/>
                </a:solidFill>
                <a:latin typeface="Trebuchet MS"/>
                <a:ea typeface="Trebuchet MS"/>
                <a:cs typeface="Trebuchet MS"/>
                <a:sym typeface="Trebuchet MS"/>
              </a:rPr>
              <a:t>                                        </a:t>
            </a:r>
            <a:endParaRPr sz="1400" u="sng">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Name:</a:t>
            </a:r>
            <a:r>
              <a:rPr lang="de-DE" sz="1400">
                <a:solidFill>
                  <a:srgbClr val="3B3B3B"/>
                </a:solidFill>
                <a:latin typeface="Trebuchet MS"/>
                <a:ea typeface="Trebuchet MS"/>
                <a:cs typeface="Trebuchet MS"/>
                <a:sym typeface="Trebuchet MS"/>
              </a:rPr>
              <a:t> Mondnacht</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Autor:</a:t>
            </a:r>
            <a:r>
              <a:rPr lang="de-DE" sz="1400">
                <a:solidFill>
                  <a:srgbClr val="3B3B3B"/>
                </a:solidFill>
                <a:latin typeface="Trebuchet MS"/>
                <a:ea typeface="Trebuchet MS"/>
                <a:cs typeface="Trebuchet MS"/>
                <a:sym typeface="Trebuchet MS"/>
              </a:rPr>
              <a:t> Joseph von Eichendorff</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Veröffentlicht:</a:t>
            </a:r>
            <a:r>
              <a:rPr lang="de-DE" sz="1400">
                <a:solidFill>
                  <a:srgbClr val="3B3B3B"/>
                </a:solidFill>
                <a:latin typeface="Trebuchet MS"/>
                <a:ea typeface="Trebuchet MS"/>
                <a:cs typeface="Trebuchet MS"/>
                <a:sym typeface="Trebuchet MS"/>
              </a:rPr>
              <a:t> 1837</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Epoche:</a:t>
            </a:r>
            <a:r>
              <a:rPr lang="de-DE" sz="1400">
                <a:solidFill>
                  <a:srgbClr val="3B3B3B"/>
                </a:solidFill>
                <a:latin typeface="Trebuchet MS"/>
                <a:ea typeface="Trebuchet MS"/>
                <a:cs typeface="Trebuchet MS"/>
                <a:sym typeface="Trebuchet MS"/>
              </a:rPr>
              <a:t> Romantik</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Gattung:</a:t>
            </a:r>
            <a:r>
              <a:rPr lang="de-DE" sz="1400">
                <a:solidFill>
                  <a:srgbClr val="3B3B3B"/>
                </a:solidFill>
                <a:latin typeface="Trebuchet MS"/>
                <a:ea typeface="Trebuchet MS"/>
                <a:cs typeface="Trebuchet MS"/>
                <a:sym typeface="Trebuchet MS"/>
              </a:rPr>
              <a:t> Naturlyrik</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None/>
            </a:pPr>
            <a:endParaRPr sz="1400" i="1" u="sng">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i="1" u="sng">
                <a:solidFill>
                  <a:srgbClr val="3B3B3B"/>
                </a:solidFill>
                <a:latin typeface="Trebuchet MS"/>
                <a:ea typeface="Trebuchet MS"/>
                <a:cs typeface="Trebuchet MS"/>
                <a:sym typeface="Trebuchet MS"/>
              </a:rPr>
              <a:t>Formal</a:t>
            </a:r>
            <a:endParaRPr sz="1400" i="1" u="sng">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Verse:</a:t>
            </a:r>
            <a:r>
              <a:rPr lang="de-DE" sz="1400">
                <a:solidFill>
                  <a:srgbClr val="3B3B3B"/>
                </a:solidFill>
                <a:latin typeface="Trebuchet MS"/>
                <a:ea typeface="Trebuchet MS"/>
                <a:cs typeface="Trebuchet MS"/>
                <a:sym typeface="Trebuchet MS"/>
              </a:rPr>
              <a:t> 12</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Strophen:</a:t>
            </a:r>
            <a:r>
              <a:rPr lang="de-DE" sz="1400">
                <a:solidFill>
                  <a:srgbClr val="3B3B3B"/>
                </a:solidFill>
                <a:latin typeface="Trebuchet MS"/>
                <a:ea typeface="Trebuchet MS"/>
                <a:cs typeface="Trebuchet MS"/>
                <a:sym typeface="Trebuchet MS"/>
              </a:rPr>
              <a:t> 3</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Metrum:</a:t>
            </a:r>
            <a:r>
              <a:rPr lang="de-DE" sz="1400">
                <a:solidFill>
                  <a:srgbClr val="3B3B3B"/>
                </a:solidFill>
                <a:latin typeface="Trebuchet MS"/>
                <a:ea typeface="Trebuchet MS"/>
                <a:cs typeface="Trebuchet MS"/>
                <a:sym typeface="Trebuchet MS"/>
              </a:rPr>
              <a:t> Jambus</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Reimschema:</a:t>
            </a:r>
            <a:r>
              <a:rPr lang="de-DE" sz="1400">
                <a:solidFill>
                  <a:srgbClr val="3B3B3B"/>
                </a:solidFill>
                <a:latin typeface="Trebuchet MS"/>
                <a:ea typeface="Trebuchet MS"/>
                <a:cs typeface="Trebuchet MS"/>
                <a:sym typeface="Trebuchet MS"/>
              </a:rPr>
              <a:t> abab, cdcd, efef</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Reimart:</a:t>
            </a:r>
            <a:r>
              <a:rPr lang="de-DE" sz="1400">
                <a:solidFill>
                  <a:srgbClr val="3B3B3B"/>
                </a:solidFill>
                <a:latin typeface="Trebuchet MS"/>
                <a:ea typeface="Trebuchet MS"/>
                <a:cs typeface="Trebuchet MS"/>
                <a:sym typeface="Trebuchet MS"/>
              </a:rPr>
              <a:t> Kreuzreim</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Kadenz:</a:t>
            </a:r>
            <a:r>
              <a:rPr lang="de-DE" sz="1400">
                <a:solidFill>
                  <a:srgbClr val="3B3B3B"/>
                </a:solidFill>
                <a:latin typeface="Trebuchet MS"/>
                <a:ea typeface="Trebuchet MS"/>
                <a:cs typeface="Trebuchet MS"/>
                <a:sym typeface="Trebuchet MS"/>
              </a:rPr>
              <a:t> weiblich</a:t>
            </a:r>
            <a:endParaRPr sz="1400"/>
          </a:p>
        </p:txBody>
      </p:sp>
      <p:sp>
        <p:nvSpPr>
          <p:cNvPr id="116" name="Google Shape;116;g8755e3c8a4_0_151"/>
          <p:cNvSpPr txBox="1">
            <a:spLocks noGrp="1"/>
          </p:cNvSpPr>
          <p:nvPr>
            <p:ph type="body" idx="2"/>
          </p:nvPr>
        </p:nvSpPr>
        <p:spPr>
          <a:xfrm>
            <a:off x="4648200" y="1719072"/>
            <a:ext cx="4038600" cy="4407300"/>
          </a:xfrm>
          <a:prstGeom prst="rect">
            <a:avLst/>
          </a:prstGeom>
        </p:spPr>
        <p:txBody>
          <a:bodyPr spcFirstLastPara="1" wrap="square" lIns="91425" tIns="45700" rIns="91425" bIns="45700" anchor="t" anchorCtr="0">
            <a:noAutofit/>
          </a:bodyPr>
          <a:lstStyle/>
          <a:p>
            <a:pPr marL="0" lvl="0" indent="0" algn="l" rtl="0">
              <a:lnSpc>
                <a:spcPct val="160000"/>
              </a:lnSpc>
              <a:spcBef>
                <a:spcPts val="0"/>
              </a:spcBef>
              <a:spcAft>
                <a:spcPts val="0"/>
              </a:spcAft>
              <a:buClr>
                <a:schemeClr val="dk1"/>
              </a:buClr>
              <a:buSzPts val="1100"/>
              <a:buFont typeface="Arial"/>
              <a:buNone/>
            </a:pPr>
            <a:r>
              <a:rPr lang="de-DE" sz="1400" i="1">
                <a:solidFill>
                  <a:srgbClr val="3B3B3B"/>
                </a:solidFill>
                <a:latin typeface="Trebuchet MS"/>
                <a:ea typeface="Trebuchet MS"/>
                <a:cs typeface="Trebuchet MS"/>
                <a:sym typeface="Trebuchet MS"/>
              </a:rPr>
              <a:t> </a:t>
            </a:r>
            <a:r>
              <a:rPr lang="de-DE" sz="1400" i="1" u="sng">
                <a:solidFill>
                  <a:srgbClr val="3B3B3B"/>
                </a:solidFill>
                <a:latin typeface="Trebuchet MS"/>
                <a:ea typeface="Trebuchet MS"/>
                <a:cs typeface="Trebuchet MS"/>
                <a:sym typeface="Trebuchet MS"/>
              </a:rPr>
              <a:t>Sprachlich/Stilistisch</a:t>
            </a:r>
            <a:endParaRPr sz="1400" i="1" u="sng">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Wortfelder:</a:t>
            </a:r>
            <a:r>
              <a:rPr lang="de-DE" sz="1400">
                <a:solidFill>
                  <a:srgbClr val="3B3B3B"/>
                </a:solidFill>
                <a:latin typeface="Trebuchet MS"/>
                <a:ea typeface="Trebuchet MS"/>
                <a:cs typeface="Trebuchet MS"/>
                <a:sym typeface="Trebuchet MS"/>
              </a:rPr>
              <a:t> Natur</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Adjektive:</a:t>
            </a:r>
            <a:r>
              <a:rPr lang="de-DE" sz="1400">
                <a:solidFill>
                  <a:srgbClr val="3B3B3B"/>
                </a:solidFill>
                <a:latin typeface="Trebuchet MS"/>
                <a:ea typeface="Trebuchet MS"/>
                <a:cs typeface="Trebuchet MS"/>
                <a:sym typeface="Trebuchet MS"/>
              </a:rPr>
              <a:t> still, sacht, leise, sternklar</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Tempus:</a:t>
            </a:r>
            <a:r>
              <a:rPr lang="de-DE" sz="1400">
                <a:solidFill>
                  <a:srgbClr val="3B3B3B"/>
                </a:solidFill>
                <a:latin typeface="Trebuchet MS"/>
                <a:ea typeface="Trebuchet MS"/>
                <a:cs typeface="Trebuchet MS"/>
                <a:sym typeface="Trebuchet MS"/>
              </a:rPr>
              <a:t> Präteritum</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Stilmittel:</a:t>
            </a:r>
            <a:r>
              <a:rPr lang="de-DE" sz="1400">
                <a:solidFill>
                  <a:srgbClr val="3B3B3B"/>
                </a:solidFill>
                <a:latin typeface="Trebuchet MS"/>
                <a:ea typeface="Trebuchet MS"/>
                <a:cs typeface="Trebuchet MS"/>
                <a:sym typeface="Trebuchet MS"/>
              </a:rPr>
              <a:t> Metapher (V.1-2,9-12), </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None/>
            </a:pPr>
            <a:endParaRPr sz="1400" i="1" u="sng">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i="1" u="sng">
                <a:solidFill>
                  <a:srgbClr val="3B3B3B"/>
                </a:solidFill>
                <a:latin typeface="Trebuchet MS"/>
                <a:ea typeface="Trebuchet MS"/>
                <a:cs typeface="Trebuchet MS"/>
                <a:sym typeface="Trebuchet MS"/>
              </a:rPr>
              <a:t>Erzähler</a:t>
            </a:r>
            <a:endParaRPr sz="1400" i="1" u="sng">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Lyrisches Ich:</a:t>
            </a:r>
            <a:r>
              <a:rPr lang="de-DE" sz="1400">
                <a:solidFill>
                  <a:srgbClr val="3B3B3B"/>
                </a:solidFill>
                <a:latin typeface="Trebuchet MS"/>
                <a:ea typeface="Trebuchet MS"/>
                <a:cs typeface="Trebuchet MS"/>
                <a:sym typeface="Trebuchet MS"/>
              </a:rPr>
              <a:t> Ja</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Perspektive:</a:t>
            </a:r>
            <a:r>
              <a:rPr lang="de-DE" sz="1400">
                <a:solidFill>
                  <a:srgbClr val="3B3B3B"/>
                </a:solidFill>
                <a:latin typeface="Trebuchet MS"/>
                <a:ea typeface="Trebuchet MS"/>
                <a:cs typeface="Trebuchet MS"/>
                <a:sym typeface="Trebuchet MS"/>
              </a:rPr>
              <a:t> Auktorial</a:t>
            </a:r>
            <a:endParaRPr sz="1400">
              <a:solidFill>
                <a:srgbClr val="3B3B3B"/>
              </a:solidFill>
              <a:latin typeface="Trebuchet MS"/>
              <a:ea typeface="Trebuchet MS"/>
              <a:cs typeface="Trebuchet MS"/>
              <a:sym typeface="Trebuchet MS"/>
            </a:endParaRPr>
          </a:p>
          <a:p>
            <a:pPr marL="0" lvl="0" indent="0" algn="l" rtl="0">
              <a:lnSpc>
                <a:spcPct val="160000"/>
              </a:lnSpc>
              <a:spcBef>
                <a:spcPts val="0"/>
              </a:spcBef>
              <a:spcAft>
                <a:spcPts val="0"/>
              </a:spcAft>
              <a:buClr>
                <a:schemeClr val="dk1"/>
              </a:buClr>
              <a:buSzPts val="1100"/>
              <a:buFont typeface="Arial"/>
              <a:buNone/>
            </a:pPr>
            <a:r>
              <a:rPr lang="de-DE" sz="1400" b="1">
                <a:solidFill>
                  <a:srgbClr val="3B3B3B"/>
                </a:solidFill>
                <a:latin typeface="Trebuchet MS"/>
                <a:ea typeface="Trebuchet MS"/>
                <a:cs typeface="Trebuchet MS"/>
                <a:sym typeface="Trebuchet MS"/>
              </a:rPr>
              <a:t>Haltung:</a:t>
            </a:r>
            <a:r>
              <a:rPr lang="de-DE" sz="1400">
                <a:solidFill>
                  <a:srgbClr val="3B3B3B"/>
                </a:solidFill>
                <a:latin typeface="Trebuchet MS"/>
                <a:ea typeface="Trebuchet MS"/>
                <a:cs typeface="Trebuchet MS"/>
                <a:sym typeface="Trebuchet MS"/>
              </a:rPr>
              <a:t> zufrieden</a:t>
            </a:r>
            <a:endParaRPr sz="3200"/>
          </a:p>
        </p:txBody>
      </p:sp>
      <p:sp>
        <p:nvSpPr>
          <p:cNvPr id="117" name="Google Shape;117;g8755e3c8a4_0_151"/>
          <p:cNvSpPr txBox="1">
            <a:spLocks noGrp="1"/>
          </p:cNvSpPr>
          <p:nvPr>
            <p:ph type="title"/>
          </p:nvPr>
        </p:nvSpPr>
        <p:spPr>
          <a:xfrm>
            <a:off x="381000" y="355847"/>
            <a:ext cx="8381400" cy="1054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de-DE"/>
              <a:t>Generelle Informationen</a:t>
            </a:r>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body" idx="1"/>
          </p:nvPr>
        </p:nvSpPr>
        <p:spPr>
          <a:xfrm>
            <a:off x="380999" y="1719071"/>
            <a:ext cx="8407800" cy="44073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360"/>
              </a:spcBef>
              <a:spcAft>
                <a:spcPts val="0"/>
              </a:spcAft>
              <a:buClr>
                <a:schemeClr val="dk1"/>
              </a:buClr>
              <a:buSzPts val="2200"/>
              <a:buAutoNum type="arabicPeriod"/>
            </a:pPr>
            <a:r>
              <a:rPr lang="de-DE" sz="2200" b="1">
                <a:solidFill>
                  <a:schemeClr val="dk1"/>
                </a:solidFill>
                <a:latin typeface="Libre Franklin"/>
                <a:ea typeface="Libre Franklin"/>
                <a:cs typeface="Libre Franklin"/>
                <a:sym typeface="Libre Franklin"/>
              </a:rPr>
              <a:t>Blüten:</a:t>
            </a:r>
            <a:r>
              <a:rPr lang="de-DE" sz="2200">
                <a:solidFill>
                  <a:schemeClr val="dk1"/>
                </a:solidFill>
              </a:rPr>
              <a:t> kleine Blumen</a:t>
            </a:r>
            <a:endParaRPr sz="2200">
              <a:solidFill>
                <a:schemeClr val="dk1"/>
              </a:solidFill>
            </a:endParaRPr>
          </a:p>
          <a:p>
            <a:pPr marL="457200" lvl="0" indent="-368300" algn="l" rtl="0">
              <a:lnSpc>
                <a:spcPct val="100000"/>
              </a:lnSpc>
              <a:spcBef>
                <a:spcPts val="0"/>
              </a:spcBef>
              <a:spcAft>
                <a:spcPts val="0"/>
              </a:spcAft>
              <a:buClr>
                <a:schemeClr val="dk1"/>
              </a:buClr>
              <a:buSzPts val="2200"/>
              <a:buAutoNum type="arabicPeriod"/>
            </a:pPr>
            <a:r>
              <a:rPr lang="de-DE" sz="2200" b="1">
                <a:solidFill>
                  <a:schemeClr val="dk1"/>
                </a:solidFill>
                <a:latin typeface="Libre Franklin"/>
                <a:ea typeface="Libre Franklin"/>
                <a:cs typeface="Libre Franklin"/>
                <a:sym typeface="Libre Franklin"/>
              </a:rPr>
              <a:t>Schimmer:</a:t>
            </a:r>
            <a:r>
              <a:rPr lang="de-DE" sz="2200">
                <a:solidFill>
                  <a:schemeClr val="dk1"/>
                </a:solidFill>
              </a:rPr>
              <a:t> schwacher Glanz</a:t>
            </a:r>
            <a:endParaRPr sz="2200">
              <a:solidFill>
                <a:schemeClr val="dk1"/>
              </a:solidFill>
            </a:endParaRPr>
          </a:p>
          <a:p>
            <a:pPr marL="457200" lvl="0" indent="-368300" algn="l" rtl="0">
              <a:lnSpc>
                <a:spcPct val="100000"/>
              </a:lnSpc>
              <a:spcBef>
                <a:spcPts val="0"/>
              </a:spcBef>
              <a:spcAft>
                <a:spcPts val="0"/>
              </a:spcAft>
              <a:buClr>
                <a:schemeClr val="dk1"/>
              </a:buClr>
              <a:buSzPts val="2200"/>
              <a:buAutoNum type="arabicPeriod"/>
            </a:pPr>
            <a:r>
              <a:rPr lang="de-DE" sz="2200" b="1">
                <a:solidFill>
                  <a:schemeClr val="dk1"/>
                </a:solidFill>
                <a:latin typeface="Libre Franklin"/>
                <a:ea typeface="Libre Franklin"/>
                <a:cs typeface="Libre Franklin"/>
                <a:sym typeface="Libre Franklin"/>
              </a:rPr>
              <a:t>Ähren:</a:t>
            </a:r>
            <a:r>
              <a:rPr lang="de-DE" sz="2200">
                <a:solidFill>
                  <a:schemeClr val="dk1"/>
                </a:solidFill>
              </a:rPr>
              <a:t> Blüte und Fruchtstand bei Getreide und anderen  Graspflanzen</a:t>
            </a:r>
            <a:endParaRPr sz="2200">
              <a:solidFill>
                <a:schemeClr val="dk1"/>
              </a:solidFill>
            </a:endParaRPr>
          </a:p>
          <a:p>
            <a:pPr marL="457200" lvl="0" indent="-368300" algn="l" rtl="0">
              <a:lnSpc>
                <a:spcPct val="100000"/>
              </a:lnSpc>
              <a:spcBef>
                <a:spcPts val="0"/>
              </a:spcBef>
              <a:spcAft>
                <a:spcPts val="0"/>
              </a:spcAft>
              <a:buClr>
                <a:schemeClr val="dk1"/>
              </a:buClr>
              <a:buSzPts val="2200"/>
              <a:buAutoNum type="arabicPeriod"/>
            </a:pPr>
            <a:r>
              <a:rPr lang="de-DE" sz="2200" b="1">
                <a:solidFill>
                  <a:schemeClr val="dk1"/>
                </a:solidFill>
                <a:latin typeface="Libre Franklin"/>
                <a:ea typeface="Libre Franklin"/>
                <a:cs typeface="Libre Franklin"/>
                <a:sym typeface="Libre Franklin"/>
              </a:rPr>
              <a:t>sternklar:</a:t>
            </a:r>
            <a:r>
              <a:rPr lang="de-DE" sz="2200">
                <a:solidFill>
                  <a:schemeClr val="dk1"/>
                </a:solidFill>
              </a:rPr>
              <a:t> so, dass man nachts die Sterne gut erkennt</a:t>
            </a:r>
            <a:endParaRPr sz="2200">
              <a:solidFill>
                <a:schemeClr val="dk1"/>
              </a:solidFill>
            </a:endParaRPr>
          </a:p>
          <a:p>
            <a:pPr marL="457200" lvl="0" indent="-368300" algn="l" rtl="0">
              <a:lnSpc>
                <a:spcPct val="100000"/>
              </a:lnSpc>
              <a:spcBef>
                <a:spcPts val="0"/>
              </a:spcBef>
              <a:spcAft>
                <a:spcPts val="0"/>
              </a:spcAft>
              <a:buClr>
                <a:schemeClr val="dk1"/>
              </a:buClr>
              <a:buSzPts val="2200"/>
              <a:buAutoNum type="arabicPeriod"/>
            </a:pPr>
            <a:r>
              <a:rPr lang="de-DE" sz="2200" b="1">
                <a:solidFill>
                  <a:schemeClr val="dk1"/>
                </a:solidFill>
                <a:latin typeface="Libre Franklin"/>
                <a:ea typeface="Libre Franklin"/>
                <a:cs typeface="Libre Franklin"/>
                <a:sym typeface="Libre Franklin"/>
              </a:rPr>
              <a:t>rauschen:</a:t>
            </a:r>
            <a:r>
              <a:rPr lang="de-DE" sz="2200">
                <a:solidFill>
                  <a:schemeClr val="dk1"/>
                </a:solidFill>
              </a:rPr>
              <a:t>  das Geräusch von sich schnell bewegendem Wasser erzeugen bzw. von Blättern, die sich im Wind bewegen</a:t>
            </a:r>
            <a:endParaRPr sz="2200">
              <a:solidFill>
                <a:schemeClr val="dk1"/>
              </a:solidFill>
            </a:endParaRPr>
          </a:p>
          <a:p>
            <a:pPr marL="457200" lvl="0" indent="-368300" algn="l" rtl="0">
              <a:lnSpc>
                <a:spcPct val="100000"/>
              </a:lnSpc>
              <a:spcBef>
                <a:spcPts val="0"/>
              </a:spcBef>
              <a:spcAft>
                <a:spcPts val="0"/>
              </a:spcAft>
              <a:buClr>
                <a:schemeClr val="dk1"/>
              </a:buClr>
              <a:buSzPts val="2200"/>
              <a:buAutoNum type="arabicPeriod"/>
            </a:pPr>
            <a:r>
              <a:rPr lang="de-DE" sz="2200" b="1">
                <a:solidFill>
                  <a:schemeClr val="dk1"/>
                </a:solidFill>
                <a:latin typeface="Libre Franklin"/>
                <a:ea typeface="Libre Franklin"/>
                <a:cs typeface="Libre Franklin"/>
                <a:sym typeface="Libre Franklin"/>
              </a:rPr>
              <a:t>Seele:</a:t>
            </a:r>
            <a:r>
              <a:rPr lang="de-DE" sz="2200">
                <a:solidFill>
                  <a:schemeClr val="dk1"/>
                </a:solidFill>
              </a:rPr>
              <a:t> alles Denken, Fühlen und Empfinden eines Menschen</a:t>
            </a:r>
            <a:endParaRPr sz="2200">
              <a:solidFill>
                <a:schemeClr val="dk1"/>
              </a:solidFill>
            </a:endParaRPr>
          </a:p>
          <a:p>
            <a:pPr marL="457200" lvl="0" indent="-368300" algn="l" rtl="0">
              <a:lnSpc>
                <a:spcPct val="100000"/>
              </a:lnSpc>
              <a:spcBef>
                <a:spcPts val="0"/>
              </a:spcBef>
              <a:spcAft>
                <a:spcPts val="0"/>
              </a:spcAft>
              <a:buClr>
                <a:schemeClr val="dk1"/>
              </a:buClr>
              <a:buSzPts val="2200"/>
              <a:buAutoNum type="arabicPeriod"/>
            </a:pPr>
            <a:r>
              <a:rPr lang="de-DE" sz="2200" b="1">
                <a:solidFill>
                  <a:schemeClr val="dk1"/>
                </a:solidFill>
                <a:latin typeface="Libre Franklin"/>
                <a:ea typeface="Libre Franklin"/>
                <a:cs typeface="Libre Franklin"/>
                <a:sym typeface="Libre Franklin"/>
              </a:rPr>
              <a:t>spannen</a:t>
            </a:r>
            <a:r>
              <a:rPr lang="de-DE" sz="2200">
                <a:solidFill>
                  <a:schemeClr val="dk1"/>
                </a:solidFill>
              </a:rPr>
              <a:t>: an den Enden von etwas ziehen und es so befestigen, dass es straff ist</a:t>
            </a:r>
            <a:endParaRPr sz="2200">
              <a:solidFill>
                <a:schemeClr val="dk1"/>
              </a:solidFill>
            </a:endParaRPr>
          </a:p>
          <a:p>
            <a:pPr marL="457200" lvl="0" indent="-228600" algn="l" rtl="0">
              <a:lnSpc>
                <a:spcPct val="100000"/>
              </a:lnSpc>
              <a:spcBef>
                <a:spcPts val="0"/>
              </a:spcBef>
              <a:spcAft>
                <a:spcPts val="0"/>
              </a:spcAft>
              <a:buSzPts val="2400"/>
              <a:buNone/>
            </a:pPr>
            <a:endParaRPr sz="2400">
              <a:solidFill>
                <a:schemeClr val="dk1"/>
              </a:solidFill>
            </a:endParaRPr>
          </a:p>
        </p:txBody>
      </p:sp>
      <p:sp>
        <p:nvSpPr>
          <p:cNvPr id="123" name="Google Shape;123;p3"/>
          <p:cNvSpPr txBox="1">
            <a:spLocks noGrp="1"/>
          </p:cNvSpPr>
          <p:nvPr>
            <p:ph type="title"/>
          </p:nvPr>
        </p:nvSpPr>
        <p:spPr>
          <a:xfrm>
            <a:off x="381000" y="355847"/>
            <a:ext cx="8381400" cy="105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de-DE"/>
              <a:t>Wortsatz des Gedichtes</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body" idx="1"/>
          </p:nvPr>
        </p:nvSpPr>
        <p:spPr>
          <a:xfrm>
            <a:off x="380999" y="1719071"/>
            <a:ext cx="8407893" cy="4407408"/>
          </a:xfrm>
          <a:prstGeom prst="rect">
            <a:avLst/>
          </a:prstGeom>
          <a:noFill/>
          <a:ln>
            <a:noFill/>
          </a:ln>
        </p:spPr>
        <p:txBody>
          <a:bodyPr spcFirstLastPara="1" wrap="square" lIns="91425" tIns="45700" rIns="91425" bIns="45700" anchor="t" anchorCtr="0">
            <a:noAutofit/>
          </a:bodyPr>
          <a:lstStyle/>
          <a:p>
            <a:pPr marL="457200" lvl="0" indent="-342900" algn="just" rtl="0">
              <a:lnSpc>
                <a:spcPct val="115000"/>
              </a:lnSpc>
              <a:spcBef>
                <a:spcPts val="1400"/>
              </a:spcBef>
              <a:spcAft>
                <a:spcPts val="0"/>
              </a:spcAft>
              <a:buClr>
                <a:srgbClr val="1A242E"/>
              </a:buClr>
              <a:buSzPts val="1800"/>
              <a:buChar char="◼"/>
            </a:pPr>
            <a:r>
              <a:rPr lang="de-DE" sz="1800">
                <a:solidFill>
                  <a:srgbClr val="1A242E"/>
                </a:solidFill>
              </a:rPr>
              <a:t>Joseph Carl Benedikt Freiherr von Eichendorff ist im Jahre 1788 auf Schloss Lubowitz, dem Wohnsitz seiner adligen Familie, geboren worden.</a:t>
            </a:r>
            <a:endParaRPr sz="1800">
              <a:solidFill>
                <a:srgbClr val="1A242E"/>
              </a:solidFill>
            </a:endParaRPr>
          </a:p>
          <a:p>
            <a:pPr marL="457200" lvl="0" indent="-342900" algn="just" rtl="0">
              <a:lnSpc>
                <a:spcPct val="115000"/>
              </a:lnSpc>
              <a:spcBef>
                <a:spcPts val="0"/>
              </a:spcBef>
              <a:spcAft>
                <a:spcPts val="0"/>
              </a:spcAft>
              <a:buClr>
                <a:srgbClr val="1A242E"/>
              </a:buClr>
              <a:buSzPts val="1800"/>
              <a:buChar char="◼"/>
            </a:pPr>
            <a:r>
              <a:rPr lang="de-DE" sz="1800">
                <a:solidFill>
                  <a:srgbClr val="1A242E"/>
                </a:solidFill>
              </a:rPr>
              <a:t>Der Autor verfasste sein berühmtes romantisches Gedicht „Mondnacht“ vermutlich 1835, als er siebenundvierzig Jahre alt ist. Das Gedicht wurde ein paar Jahre später in der ersten Gedichtsammlung des Dichters im Jahr 1837 veröffentlicht. Es gehört zu der Gattung der Naturlyrik und vereint in sich typische Elemente der Romantik, wie Naturdarstellung und Nachtmotivik.</a:t>
            </a:r>
            <a:endParaRPr sz="1800">
              <a:solidFill>
                <a:srgbClr val="1A242E"/>
              </a:solidFill>
            </a:endParaRPr>
          </a:p>
          <a:p>
            <a:pPr marL="0" lvl="0" indent="0" algn="l" rtl="0">
              <a:lnSpc>
                <a:spcPct val="115000"/>
              </a:lnSpc>
              <a:spcBef>
                <a:spcPts val="1400"/>
              </a:spcBef>
              <a:spcAft>
                <a:spcPts val="0"/>
              </a:spcAft>
              <a:buSzPts val="1100"/>
              <a:buNone/>
            </a:pPr>
            <a:endParaRPr sz="1500">
              <a:solidFill>
                <a:srgbClr val="1A242E"/>
              </a:solidFill>
              <a:latin typeface="Georgia"/>
              <a:ea typeface="Georgia"/>
              <a:cs typeface="Georgia"/>
              <a:sym typeface="Georgia"/>
            </a:endParaRPr>
          </a:p>
          <a:p>
            <a:pPr marL="0" lvl="0" indent="0" algn="l" rtl="0">
              <a:lnSpc>
                <a:spcPct val="115000"/>
              </a:lnSpc>
              <a:spcBef>
                <a:spcPts val="1400"/>
              </a:spcBef>
              <a:spcAft>
                <a:spcPts val="0"/>
              </a:spcAft>
              <a:buSzPts val="1100"/>
              <a:buNone/>
            </a:pPr>
            <a:endParaRPr sz="1350">
              <a:solidFill>
                <a:srgbClr val="1A242E"/>
              </a:solidFill>
              <a:highlight>
                <a:srgbClr val="FFFFFF"/>
              </a:highlight>
              <a:latin typeface="Georgia"/>
              <a:ea typeface="Georgia"/>
              <a:cs typeface="Georgia"/>
              <a:sym typeface="Georgia"/>
            </a:endParaRPr>
          </a:p>
          <a:p>
            <a:pPr marL="0" lvl="0" indent="0" algn="l" rtl="0">
              <a:lnSpc>
                <a:spcPct val="115000"/>
              </a:lnSpc>
              <a:spcBef>
                <a:spcPts val="1400"/>
              </a:spcBef>
              <a:spcAft>
                <a:spcPts val="0"/>
              </a:spcAft>
              <a:buSzPts val="1100"/>
              <a:buNone/>
            </a:pPr>
            <a:endParaRPr sz="1350">
              <a:solidFill>
                <a:srgbClr val="1A242E"/>
              </a:solidFill>
              <a:highlight>
                <a:srgbClr val="FFFFFF"/>
              </a:highlight>
              <a:latin typeface="Georgia"/>
              <a:ea typeface="Georgia"/>
              <a:cs typeface="Georgia"/>
              <a:sym typeface="Georgia"/>
            </a:endParaRPr>
          </a:p>
          <a:p>
            <a:pPr marL="0" lvl="0" indent="0" algn="l" rtl="0">
              <a:lnSpc>
                <a:spcPct val="115000"/>
              </a:lnSpc>
              <a:spcBef>
                <a:spcPts val="1400"/>
              </a:spcBef>
              <a:spcAft>
                <a:spcPts val="0"/>
              </a:spcAft>
              <a:buClr>
                <a:schemeClr val="dk1"/>
              </a:buClr>
              <a:buSzPts val="1100"/>
              <a:buFont typeface="Arial"/>
              <a:buNone/>
            </a:pPr>
            <a:endParaRPr sz="1350">
              <a:solidFill>
                <a:srgbClr val="1A242E"/>
              </a:solidFill>
              <a:highlight>
                <a:srgbClr val="FFFFFF"/>
              </a:highlight>
              <a:latin typeface="Georgia"/>
              <a:ea typeface="Georgia"/>
              <a:cs typeface="Georgia"/>
              <a:sym typeface="Georgia"/>
            </a:endParaRPr>
          </a:p>
          <a:p>
            <a:pPr marL="274320" lvl="0" indent="-101600" algn="l" rtl="0">
              <a:lnSpc>
                <a:spcPct val="100000"/>
              </a:lnSpc>
              <a:spcBef>
                <a:spcPts val="1400"/>
              </a:spcBef>
              <a:spcAft>
                <a:spcPts val="0"/>
              </a:spcAft>
              <a:buSzPts val="2000"/>
              <a:buNone/>
            </a:pPr>
            <a:endParaRPr/>
          </a:p>
        </p:txBody>
      </p:sp>
      <p:sp>
        <p:nvSpPr>
          <p:cNvPr id="129" name="Google Shape;129;p4"/>
          <p:cNvSpPr txBox="1">
            <a:spLocks noGrp="1"/>
          </p:cNvSpPr>
          <p:nvPr>
            <p:ph type="title"/>
          </p:nvPr>
        </p:nvSpPr>
        <p:spPr>
          <a:xfrm>
            <a:off x="381000" y="355847"/>
            <a:ext cx="8381260" cy="105439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Libre Franklin Medium"/>
              <a:buNone/>
            </a:pPr>
            <a:r>
              <a:rPr lang="de-DE"/>
              <a:t>Joseph von Eichendorff</a:t>
            </a:r>
            <a:endParaRPr/>
          </a:p>
        </p:txBody>
      </p:sp>
      <p:pic>
        <p:nvPicPr>
          <p:cNvPr id="130" name="Google Shape;130;p4"/>
          <p:cNvPicPr preferRelativeResize="0"/>
          <p:nvPr/>
        </p:nvPicPr>
        <p:blipFill rotWithShape="1">
          <a:blip r:embed="rId3">
            <a:alphaModFix/>
          </a:blip>
          <a:srcRect/>
          <a:stretch/>
        </p:blipFill>
        <p:spPr>
          <a:xfrm>
            <a:off x="6965175" y="4503150"/>
            <a:ext cx="1823725" cy="2059925"/>
          </a:xfrm>
          <a:prstGeom prst="rect">
            <a:avLst/>
          </a:prstGeom>
          <a:noFill/>
          <a:ln>
            <a:noFill/>
          </a:ln>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body" idx="1"/>
          </p:nvPr>
        </p:nvSpPr>
        <p:spPr>
          <a:xfrm>
            <a:off x="213219" y="1517735"/>
            <a:ext cx="8407800" cy="4407300"/>
          </a:xfrm>
          <a:prstGeom prst="rect">
            <a:avLst/>
          </a:prstGeom>
          <a:noFill/>
          <a:ln>
            <a:noFill/>
          </a:ln>
        </p:spPr>
        <p:txBody>
          <a:bodyPr spcFirstLastPara="1" wrap="square" lIns="91425" tIns="45700" rIns="91425" bIns="45700" anchor="t" anchorCtr="0">
            <a:noAutofit/>
          </a:bodyPr>
          <a:lstStyle/>
          <a:p>
            <a:pPr marL="457200" lvl="0" indent="-317500" algn="just" rtl="0">
              <a:lnSpc>
                <a:spcPct val="115000"/>
              </a:lnSpc>
              <a:spcBef>
                <a:spcPts val="1400"/>
              </a:spcBef>
              <a:spcAft>
                <a:spcPts val="0"/>
              </a:spcAft>
              <a:buClr>
                <a:srgbClr val="000000"/>
              </a:buClr>
              <a:buSzPts val="1400"/>
              <a:buFont typeface="Libre Franklin Medium"/>
              <a:buChar char="◼"/>
            </a:pPr>
            <a:r>
              <a:rPr lang="de-DE" sz="1400">
                <a:solidFill>
                  <a:srgbClr val="000000"/>
                </a:solidFill>
              </a:rPr>
              <a:t>1. Strophe</a:t>
            </a:r>
            <a:endParaRPr sz="1400">
              <a:solidFill>
                <a:srgbClr val="000000"/>
              </a:solidFill>
            </a:endParaRPr>
          </a:p>
          <a:p>
            <a:pPr marL="0" lvl="0" indent="0" algn="just" rtl="0">
              <a:lnSpc>
                <a:spcPct val="150000"/>
              </a:lnSpc>
              <a:spcBef>
                <a:spcPts val="800"/>
              </a:spcBef>
              <a:spcAft>
                <a:spcPts val="0"/>
              </a:spcAft>
              <a:buSzPts val="1800"/>
              <a:buNone/>
            </a:pPr>
            <a:r>
              <a:rPr lang="de-DE" sz="1400">
                <a:solidFill>
                  <a:srgbClr val="000000"/>
                </a:solidFill>
              </a:rPr>
              <a:t>Eichendorff schafft hier das irreale Bild vom mythischen Brautkuss zwischen Himmel und Erde. Die Erde ist derart ergriffen von diesem Kuss, dass sie "im Blütenschimmer" vom Himmel träumt.</a:t>
            </a:r>
            <a:endParaRPr sz="1400">
              <a:solidFill>
                <a:srgbClr val="000000"/>
              </a:solidFill>
            </a:endParaRPr>
          </a:p>
          <a:p>
            <a:pPr marL="457200" lvl="0" indent="-317500" algn="just" rtl="0">
              <a:lnSpc>
                <a:spcPct val="115000"/>
              </a:lnSpc>
              <a:spcBef>
                <a:spcPts val="1200"/>
              </a:spcBef>
              <a:spcAft>
                <a:spcPts val="0"/>
              </a:spcAft>
              <a:buClr>
                <a:srgbClr val="000000"/>
              </a:buClr>
              <a:buSzPts val="1400"/>
              <a:buFont typeface="Libre Franklin Medium"/>
              <a:buChar char="◼"/>
            </a:pPr>
            <a:r>
              <a:rPr lang="de-DE" sz="1400">
                <a:solidFill>
                  <a:srgbClr val="000000"/>
                </a:solidFill>
              </a:rPr>
              <a:t>2. Strophe</a:t>
            </a:r>
            <a:endParaRPr sz="1400">
              <a:solidFill>
                <a:srgbClr val="000000"/>
              </a:solidFill>
            </a:endParaRPr>
          </a:p>
          <a:p>
            <a:pPr marL="0" lvl="0" indent="0" algn="just" rtl="0">
              <a:lnSpc>
                <a:spcPct val="150000"/>
              </a:lnSpc>
              <a:spcBef>
                <a:spcPts val="800"/>
              </a:spcBef>
              <a:spcAft>
                <a:spcPts val="0"/>
              </a:spcAft>
              <a:buSzPts val="1800"/>
              <a:buNone/>
            </a:pPr>
            <a:r>
              <a:rPr lang="de-DE" sz="1400">
                <a:solidFill>
                  <a:srgbClr val="000000"/>
                </a:solidFill>
              </a:rPr>
              <a:t>In dieser Strophe schildert Eichendorff gewöhnliche Vorgänge in der Natur. Er beschreibt, wie unter Einwirkung des Luftzuges die gesamte Landschaft - "die Felder", "die Ähren", "die Wälder" - in Bewegung gesetzt wird. Die Wahrnehmung der Natur erfolgt beim lyrischen Ich vorrangig über den taktilen und auditiven Bereich.</a:t>
            </a:r>
            <a:endParaRPr sz="1400">
              <a:solidFill>
                <a:srgbClr val="000000"/>
              </a:solidFill>
            </a:endParaRPr>
          </a:p>
          <a:p>
            <a:pPr marL="457200" lvl="0" indent="-317500" algn="just" rtl="0">
              <a:lnSpc>
                <a:spcPct val="115000"/>
              </a:lnSpc>
              <a:spcBef>
                <a:spcPts val="1400"/>
              </a:spcBef>
              <a:spcAft>
                <a:spcPts val="0"/>
              </a:spcAft>
              <a:buClr>
                <a:srgbClr val="000000"/>
              </a:buClr>
              <a:buSzPts val="1400"/>
              <a:buFont typeface="Libre Franklin Medium"/>
              <a:buChar char="◼"/>
            </a:pPr>
            <a:r>
              <a:rPr lang="de-DE" sz="1400">
                <a:solidFill>
                  <a:srgbClr val="000000"/>
                </a:solidFill>
              </a:rPr>
              <a:t>3. Strophe</a:t>
            </a:r>
            <a:endParaRPr sz="1400">
              <a:solidFill>
                <a:srgbClr val="000000"/>
              </a:solidFill>
            </a:endParaRPr>
          </a:p>
          <a:p>
            <a:pPr marL="0" lvl="0" indent="0" algn="just" rtl="0">
              <a:lnSpc>
                <a:spcPct val="150000"/>
              </a:lnSpc>
              <a:spcBef>
                <a:spcPts val="800"/>
              </a:spcBef>
              <a:spcAft>
                <a:spcPts val="0"/>
              </a:spcAft>
              <a:buClr>
                <a:schemeClr val="dk1"/>
              </a:buClr>
              <a:buSzPts val="1100"/>
              <a:buFont typeface="Arial"/>
              <a:buNone/>
            </a:pPr>
            <a:r>
              <a:rPr lang="de-DE" sz="1400">
                <a:solidFill>
                  <a:srgbClr val="000000"/>
                </a:solidFill>
              </a:rPr>
              <a:t>Nun meldet sich zum ersten Mal das lyrische-Ich. Die durch die beiden vorangehenden Strophen ausgelösten Empfindungen versetzen dieses in einen irrealen Bewusstseinszustand, in dem die Seele  - gleich einem Vogel - "nach Haus" zu fliegen scheint.</a:t>
            </a:r>
            <a:endParaRPr sz="1400">
              <a:solidFill>
                <a:srgbClr val="000000"/>
              </a:solidFill>
            </a:endParaRPr>
          </a:p>
          <a:p>
            <a:pPr marL="0" lvl="0" indent="0" algn="l" rtl="0">
              <a:lnSpc>
                <a:spcPct val="100000"/>
              </a:lnSpc>
              <a:spcBef>
                <a:spcPts val="800"/>
              </a:spcBef>
              <a:spcAft>
                <a:spcPts val="0"/>
              </a:spcAft>
              <a:buSzPts val="1800"/>
              <a:buNone/>
            </a:pPr>
            <a:endParaRPr/>
          </a:p>
        </p:txBody>
      </p:sp>
      <p:sp>
        <p:nvSpPr>
          <p:cNvPr id="136" name="Google Shape;136;p5"/>
          <p:cNvSpPr txBox="1">
            <a:spLocks noGrp="1"/>
          </p:cNvSpPr>
          <p:nvPr>
            <p:ph type="title"/>
          </p:nvPr>
        </p:nvSpPr>
        <p:spPr>
          <a:xfrm>
            <a:off x="381000" y="355847"/>
            <a:ext cx="8381400" cy="105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de-DE"/>
              <a:t>Inhalt des Gedichtes</a:t>
            </a:r>
            <a:endParaRP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body" idx="1"/>
          </p:nvPr>
        </p:nvSpPr>
        <p:spPr>
          <a:xfrm>
            <a:off x="235599" y="1719071"/>
            <a:ext cx="8407800" cy="4407300"/>
          </a:xfrm>
          <a:prstGeom prst="rect">
            <a:avLst/>
          </a:prstGeom>
          <a:noFill/>
          <a:ln>
            <a:noFill/>
          </a:ln>
        </p:spPr>
        <p:txBody>
          <a:bodyPr spcFirstLastPara="1" wrap="square" lIns="91425" tIns="45700" rIns="91425" bIns="45700" anchor="t" anchorCtr="0">
            <a:noAutofit/>
          </a:bodyPr>
          <a:lstStyle/>
          <a:p>
            <a:pPr marL="457200" lvl="0" indent="-342900" algn="just" rtl="0">
              <a:lnSpc>
                <a:spcPct val="115000"/>
              </a:lnSpc>
              <a:spcBef>
                <a:spcPts val="1400"/>
              </a:spcBef>
              <a:spcAft>
                <a:spcPts val="0"/>
              </a:spcAft>
              <a:buClr>
                <a:srgbClr val="1A242E"/>
              </a:buClr>
              <a:buSzPts val="1800"/>
              <a:buFont typeface="Libre Franklin Medium"/>
              <a:buChar char="◼"/>
            </a:pPr>
            <a:r>
              <a:rPr lang="de-DE" sz="1800">
                <a:solidFill>
                  <a:srgbClr val="1A242E"/>
                </a:solidFill>
              </a:rPr>
              <a:t>Das Gedicht besteht aus drei Strophen zu je vier Verszeilen. Jede Strophe bildet dabei einen abgeschlossenen Satz, und zwar in Form eines Satzgefüges oder einer Satzreihe, und zeichnet ein eigenständiges Bild. Das Metrum ist ein dreihebiger Jambus. Das ganze Gedicht steht im Präteritum. In der sprachlichen Formulierung gibt es Konjunktiv der Außenstrophen einem realistischen Indikativ der Binnenstrophe. Auf die Einteilung des Gedichts wird in der Analyse noch näher eingegangen.</a:t>
            </a:r>
            <a:endParaRPr sz="1800">
              <a:solidFill>
                <a:srgbClr val="1A242E"/>
              </a:solidFill>
            </a:endParaRPr>
          </a:p>
          <a:p>
            <a:pPr marL="457200" lvl="0" indent="-342900" algn="just" rtl="0">
              <a:lnSpc>
                <a:spcPct val="115000"/>
              </a:lnSpc>
              <a:spcBef>
                <a:spcPts val="0"/>
              </a:spcBef>
              <a:spcAft>
                <a:spcPts val="0"/>
              </a:spcAft>
              <a:buClr>
                <a:srgbClr val="1A242E"/>
              </a:buClr>
              <a:buSzPts val="1800"/>
              <a:buFont typeface="Libre Franklin Medium"/>
              <a:buChar char="◼"/>
            </a:pPr>
            <a:r>
              <a:rPr lang="de-DE" sz="1800">
                <a:solidFill>
                  <a:srgbClr val="1A242E"/>
                </a:solidFill>
              </a:rPr>
              <a:t>Das Reimschema des Gedichts ist </a:t>
            </a:r>
            <a:r>
              <a:rPr lang="de-DE" sz="1800" b="1" i="1">
                <a:solidFill>
                  <a:srgbClr val="1A242E"/>
                </a:solidFill>
                <a:latin typeface="Libre Franklin"/>
                <a:ea typeface="Libre Franklin"/>
                <a:cs typeface="Libre Franklin"/>
                <a:sym typeface="Libre Franklin"/>
              </a:rPr>
              <a:t>abab cdcd efef</a:t>
            </a:r>
            <a:r>
              <a:rPr lang="de-DE" sz="1800">
                <a:solidFill>
                  <a:srgbClr val="1A242E"/>
                </a:solidFill>
              </a:rPr>
              <a:t>. Es handelt sich folglich um drei Kreuzreime. Der Reim a ist unrein; die Reime b, d und f sind reich; die Reime c und e rührend.</a:t>
            </a:r>
            <a:endParaRPr sz="1800">
              <a:solidFill>
                <a:srgbClr val="1A242E"/>
              </a:solidFill>
            </a:endParaRPr>
          </a:p>
          <a:p>
            <a:pPr marL="457200" lvl="0" indent="0" algn="just" rtl="0">
              <a:lnSpc>
                <a:spcPct val="115000"/>
              </a:lnSpc>
              <a:spcBef>
                <a:spcPts val="1400"/>
              </a:spcBef>
              <a:spcAft>
                <a:spcPts val="1400"/>
              </a:spcAft>
              <a:buSzPts val="1800"/>
              <a:buNone/>
            </a:pPr>
            <a:endParaRPr sz="1800">
              <a:solidFill>
                <a:srgbClr val="1A242E"/>
              </a:solidFill>
              <a:latin typeface="Georgia"/>
              <a:ea typeface="Georgia"/>
              <a:cs typeface="Georgia"/>
              <a:sym typeface="Georgia"/>
            </a:endParaRPr>
          </a:p>
        </p:txBody>
      </p:sp>
      <p:sp>
        <p:nvSpPr>
          <p:cNvPr id="142" name="Google Shape;142;p6"/>
          <p:cNvSpPr txBox="1">
            <a:spLocks noGrp="1"/>
          </p:cNvSpPr>
          <p:nvPr>
            <p:ph type="title"/>
          </p:nvPr>
        </p:nvSpPr>
        <p:spPr>
          <a:xfrm>
            <a:off x="381000" y="355847"/>
            <a:ext cx="8381400" cy="105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de-DE"/>
              <a:t>Form des Gedichtes</a:t>
            </a:r>
            <a:endParaRPr/>
          </a:p>
        </p:txBody>
      </p:sp>
      <p:pic>
        <p:nvPicPr>
          <p:cNvPr id="143" name="Google Shape;143;p6"/>
          <p:cNvPicPr preferRelativeResize="0"/>
          <p:nvPr/>
        </p:nvPicPr>
        <p:blipFill rotWithShape="1">
          <a:blip r:embed="rId3">
            <a:alphaModFix/>
          </a:blip>
          <a:srcRect/>
          <a:stretch/>
        </p:blipFill>
        <p:spPr>
          <a:xfrm>
            <a:off x="6660859" y="5117284"/>
            <a:ext cx="2101541" cy="1405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body" idx="1"/>
          </p:nvPr>
        </p:nvSpPr>
        <p:spPr>
          <a:xfrm>
            <a:off x="380999" y="1719071"/>
            <a:ext cx="8407800" cy="4407300"/>
          </a:xfrm>
          <a:prstGeom prst="rect">
            <a:avLst/>
          </a:prstGeom>
          <a:noFill/>
          <a:ln>
            <a:noFill/>
          </a:ln>
        </p:spPr>
        <p:txBody>
          <a:bodyPr spcFirstLastPara="1" wrap="square" lIns="91425" tIns="45700" rIns="91425" bIns="45700" anchor="t" anchorCtr="0">
            <a:noAutofit/>
          </a:bodyPr>
          <a:lstStyle/>
          <a:p>
            <a:pPr marL="457200" lvl="0" indent="-355600" algn="just" rtl="0">
              <a:lnSpc>
                <a:spcPct val="115000"/>
              </a:lnSpc>
              <a:spcBef>
                <a:spcPts val="1200"/>
              </a:spcBef>
              <a:spcAft>
                <a:spcPts val="0"/>
              </a:spcAft>
              <a:buClr>
                <a:schemeClr val="dk1"/>
              </a:buClr>
              <a:buSzPts val="2000"/>
              <a:buChar char="◼"/>
            </a:pPr>
            <a:r>
              <a:rPr lang="de-DE">
                <a:solidFill>
                  <a:schemeClr val="dk1"/>
                </a:solidFill>
              </a:rPr>
              <a:t>Die Epoche der Romantik wurde durch die französische Revolution (1789) beeinflusst; das gesellschaftliche Treiben in der Folge wurde positiv kommentiert. Der Begriff Romantik wurde das erste Mal von Novalis verwendet und bezeichnet, dass etwas abenteuerlich, wunderbar, fantastisch ist.</a:t>
            </a:r>
            <a:endParaRPr>
              <a:solidFill>
                <a:schemeClr val="dk1"/>
              </a:solidFill>
            </a:endParaRPr>
          </a:p>
          <a:p>
            <a:pPr marL="457200" lvl="0" indent="-355600" algn="just" rtl="0">
              <a:lnSpc>
                <a:spcPct val="115000"/>
              </a:lnSpc>
              <a:spcBef>
                <a:spcPts val="0"/>
              </a:spcBef>
              <a:spcAft>
                <a:spcPts val="0"/>
              </a:spcAft>
              <a:buClr>
                <a:schemeClr val="dk1"/>
              </a:buClr>
              <a:buSzPts val="2000"/>
              <a:buChar char="◼"/>
            </a:pPr>
            <a:r>
              <a:rPr lang="de-DE">
                <a:solidFill>
                  <a:schemeClr val="dk1"/>
                </a:solidFill>
              </a:rPr>
              <a:t>Die Romantik ist eine Epoche, die das beeinflusst hat, was wir unter dem Begriff “romantisch” verstehen. Betont werden die Gefühle.</a:t>
            </a:r>
            <a:endParaRPr>
              <a:solidFill>
                <a:schemeClr val="dk1"/>
              </a:solidFill>
            </a:endParaRPr>
          </a:p>
          <a:p>
            <a:pPr marL="457200" lvl="0" indent="0" algn="l" rtl="0">
              <a:lnSpc>
                <a:spcPct val="115000"/>
              </a:lnSpc>
              <a:spcBef>
                <a:spcPts val="1200"/>
              </a:spcBef>
              <a:spcAft>
                <a:spcPts val="0"/>
              </a:spcAft>
              <a:buSzPts val="1800"/>
              <a:buNone/>
            </a:pPr>
            <a:endParaRPr>
              <a:solidFill>
                <a:schemeClr val="dk1"/>
              </a:solidFill>
            </a:endParaRPr>
          </a:p>
          <a:p>
            <a:pPr marL="457200" lvl="0" indent="0" algn="l" rtl="0">
              <a:lnSpc>
                <a:spcPct val="115000"/>
              </a:lnSpc>
              <a:spcBef>
                <a:spcPts val="1200"/>
              </a:spcBef>
              <a:spcAft>
                <a:spcPts val="0"/>
              </a:spcAft>
              <a:buSzPts val="1800"/>
              <a:buNone/>
            </a:pPr>
            <a:endParaRPr sz="1500">
              <a:solidFill>
                <a:schemeClr val="dk1"/>
              </a:solidFill>
            </a:endParaRPr>
          </a:p>
          <a:p>
            <a:pPr marL="457200" lvl="0" indent="0" algn="l" rtl="0">
              <a:lnSpc>
                <a:spcPct val="100000"/>
              </a:lnSpc>
              <a:spcBef>
                <a:spcPts val="1200"/>
              </a:spcBef>
              <a:spcAft>
                <a:spcPts val="0"/>
              </a:spcAft>
              <a:buSzPts val="1800"/>
              <a:buNone/>
            </a:pPr>
            <a:endParaRPr sz="1500">
              <a:solidFill>
                <a:schemeClr val="dk1"/>
              </a:solidFill>
            </a:endParaRPr>
          </a:p>
        </p:txBody>
      </p:sp>
      <p:sp>
        <p:nvSpPr>
          <p:cNvPr id="149" name="Google Shape;149;p7"/>
          <p:cNvSpPr txBox="1">
            <a:spLocks noGrp="1"/>
          </p:cNvSpPr>
          <p:nvPr>
            <p:ph type="title"/>
          </p:nvPr>
        </p:nvSpPr>
        <p:spPr>
          <a:xfrm>
            <a:off x="381300" y="382597"/>
            <a:ext cx="8381400" cy="105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de-DE"/>
              <a:t>Epoche der Romantik</a:t>
            </a:r>
            <a:endParaRPr/>
          </a:p>
        </p:txBody>
      </p:sp>
      <p:pic>
        <p:nvPicPr>
          <p:cNvPr id="150" name="Google Shape;150;p7"/>
          <p:cNvPicPr preferRelativeResize="0"/>
          <p:nvPr/>
        </p:nvPicPr>
        <p:blipFill rotWithShape="1">
          <a:blip r:embed="rId3">
            <a:alphaModFix/>
          </a:blip>
          <a:srcRect/>
          <a:stretch/>
        </p:blipFill>
        <p:spPr>
          <a:xfrm>
            <a:off x="7040850" y="4524025"/>
            <a:ext cx="1747950" cy="1998025"/>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txBox="1">
            <a:spLocks noGrp="1"/>
          </p:cNvSpPr>
          <p:nvPr>
            <p:ph type="body" idx="1"/>
          </p:nvPr>
        </p:nvSpPr>
        <p:spPr>
          <a:xfrm>
            <a:off x="380999" y="1719071"/>
            <a:ext cx="8407800" cy="4407300"/>
          </a:xfrm>
          <a:prstGeom prst="rect">
            <a:avLst/>
          </a:prstGeom>
          <a:noFill/>
          <a:ln>
            <a:noFill/>
          </a:ln>
        </p:spPr>
        <p:txBody>
          <a:bodyPr spcFirstLastPara="1" wrap="square" lIns="91425" tIns="45700" rIns="91425" bIns="45700" anchor="t" anchorCtr="0">
            <a:noAutofit/>
          </a:bodyPr>
          <a:lstStyle/>
          <a:p>
            <a:pPr marL="457200" lvl="0" indent="-368300" algn="just" rtl="0">
              <a:lnSpc>
                <a:spcPct val="150000"/>
              </a:lnSpc>
              <a:spcBef>
                <a:spcPts val="1200"/>
              </a:spcBef>
              <a:spcAft>
                <a:spcPts val="0"/>
              </a:spcAft>
              <a:buClr>
                <a:schemeClr val="dk1"/>
              </a:buClr>
              <a:buSzPts val="2200"/>
              <a:buChar char="◼"/>
            </a:pPr>
            <a:r>
              <a:rPr lang="de-DE" sz="2200">
                <a:solidFill>
                  <a:schemeClr val="dk1"/>
                </a:solidFill>
              </a:rPr>
              <a:t>Sehnsucht - Offene Formen - Psyche</a:t>
            </a:r>
            <a:endParaRPr sz="2200">
              <a:solidFill>
                <a:schemeClr val="dk1"/>
              </a:solidFill>
            </a:endParaRPr>
          </a:p>
          <a:p>
            <a:pPr marL="457200" lvl="0" indent="-368300" algn="just" rtl="0">
              <a:lnSpc>
                <a:spcPct val="150000"/>
              </a:lnSpc>
              <a:spcBef>
                <a:spcPts val="0"/>
              </a:spcBef>
              <a:spcAft>
                <a:spcPts val="0"/>
              </a:spcAft>
              <a:buClr>
                <a:schemeClr val="dk1"/>
              </a:buClr>
              <a:buSzPts val="2200"/>
              <a:buFont typeface="Libre Franklin Medium"/>
              <a:buChar char="◼"/>
            </a:pPr>
            <a:r>
              <a:rPr lang="de-DE" sz="2200">
                <a:solidFill>
                  <a:schemeClr val="dk1"/>
                </a:solidFill>
              </a:rPr>
              <a:t>Gefühle - Naturverbundenheit - Phantasie</a:t>
            </a:r>
            <a:endParaRPr sz="2200">
              <a:solidFill>
                <a:schemeClr val="dk1"/>
              </a:solidFill>
            </a:endParaRPr>
          </a:p>
          <a:p>
            <a:pPr marL="457200" lvl="0" indent="-368300" algn="just" rtl="0">
              <a:lnSpc>
                <a:spcPct val="150000"/>
              </a:lnSpc>
              <a:spcBef>
                <a:spcPts val="0"/>
              </a:spcBef>
              <a:spcAft>
                <a:spcPts val="0"/>
              </a:spcAft>
              <a:buClr>
                <a:schemeClr val="dk1"/>
              </a:buClr>
              <a:buSzPts val="2200"/>
              <a:buChar char="◼"/>
            </a:pPr>
            <a:r>
              <a:rPr lang="de-DE" sz="2200">
                <a:solidFill>
                  <a:schemeClr val="dk1"/>
                </a:solidFill>
              </a:rPr>
              <a:t>Ironie - Humor - Traumwelt</a:t>
            </a:r>
            <a:endParaRPr sz="2200">
              <a:solidFill>
                <a:schemeClr val="dk1"/>
              </a:solidFill>
            </a:endParaRPr>
          </a:p>
          <a:p>
            <a:pPr marL="457200" lvl="0" indent="-368300" algn="just" rtl="0">
              <a:lnSpc>
                <a:spcPct val="115000"/>
              </a:lnSpc>
              <a:spcBef>
                <a:spcPts val="0"/>
              </a:spcBef>
              <a:spcAft>
                <a:spcPts val="0"/>
              </a:spcAft>
              <a:buClr>
                <a:schemeClr val="dk1"/>
              </a:buClr>
              <a:buSzPts val="2200"/>
              <a:buChar char="◼"/>
            </a:pPr>
            <a:r>
              <a:rPr lang="de-DE" sz="2200">
                <a:solidFill>
                  <a:schemeClr val="dk1"/>
                </a:solidFill>
              </a:rPr>
              <a:t>Jahreszeiten - Melancholie - das Individuum</a:t>
            </a:r>
            <a:endParaRPr sz="2200">
              <a:solidFill>
                <a:schemeClr val="dk1"/>
              </a:solidFill>
            </a:endParaRPr>
          </a:p>
          <a:p>
            <a:pPr marL="457200" lvl="0" indent="0" algn="l" rtl="0">
              <a:lnSpc>
                <a:spcPct val="115000"/>
              </a:lnSpc>
              <a:spcBef>
                <a:spcPts val="1200"/>
              </a:spcBef>
              <a:spcAft>
                <a:spcPts val="0"/>
              </a:spcAft>
              <a:buSzPts val="1800"/>
              <a:buNone/>
            </a:pPr>
            <a:endParaRPr sz="1500">
              <a:solidFill>
                <a:schemeClr val="dk1"/>
              </a:solidFill>
            </a:endParaRPr>
          </a:p>
          <a:p>
            <a:pPr marL="0" lvl="0" indent="0" algn="l" rtl="0">
              <a:lnSpc>
                <a:spcPct val="100000"/>
              </a:lnSpc>
              <a:spcBef>
                <a:spcPts val="1200"/>
              </a:spcBef>
              <a:spcAft>
                <a:spcPts val="0"/>
              </a:spcAft>
              <a:buSzPts val="1800"/>
              <a:buNone/>
            </a:pPr>
            <a:endParaRPr/>
          </a:p>
        </p:txBody>
      </p:sp>
      <p:sp>
        <p:nvSpPr>
          <p:cNvPr id="156" name="Google Shape;156;p8"/>
          <p:cNvSpPr txBox="1">
            <a:spLocks noGrp="1"/>
          </p:cNvSpPr>
          <p:nvPr>
            <p:ph type="title"/>
          </p:nvPr>
        </p:nvSpPr>
        <p:spPr>
          <a:xfrm>
            <a:off x="381300" y="306272"/>
            <a:ext cx="8381400" cy="105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de-DE" sz="2800"/>
              <a:t>Merkmale der Romantik</a:t>
            </a:r>
            <a:endParaRPr sz="2800"/>
          </a:p>
        </p:txBody>
      </p:sp>
      <p:pic>
        <p:nvPicPr>
          <p:cNvPr id="157" name="Google Shape;157;p8"/>
          <p:cNvPicPr preferRelativeResize="0"/>
          <p:nvPr/>
        </p:nvPicPr>
        <p:blipFill rotWithShape="1">
          <a:blip r:embed="rId3">
            <a:alphaModFix/>
          </a:blip>
          <a:srcRect/>
          <a:stretch/>
        </p:blipFill>
        <p:spPr>
          <a:xfrm>
            <a:off x="6954300" y="3983603"/>
            <a:ext cx="1834500" cy="2449150"/>
          </a:xfrm>
          <a:prstGeom prst="rect">
            <a:avLst/>
          </a:prstGeom>
          <a:noFill/>
          <a:ln>
            <a:noFill/>
          </a:ln>
        </p:spPr>
      </p:pic>
    </p:spTree>
  </p:cSld>
  <p:clrMapOvr>
    <a:masterClrMapping/>
  </p:clrMapOvr>
  <p:transition spd="slow">
    <p:randomBar dir="vert"/>
  </p:transition>
</p:sld>
</file>

<file path=ppt/theme/theme1.xml><?xml version="1.0" encoding="utf-8"?>
<a:theme xmlns:a="http://schemas.openxmlformats.org/drawingml/2006/main" name="Πλέγμα">
  <a:themeElements>
    <a:clrScheme name="Πλέγμα">
      <a:dk1>
        <a:srgbClr val="000000"/>
      </a:dk1>
      <a:lt1>
        <a:srgbClr val="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ferenceId xmlns="11c1bc05-27eb-4e6f-a01d-e5d4879086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2B92A5EB553046A86F404D1F4FE7DA" ma:contentTypeVersion="9" ma:contentTypeDescription="Create a new document." ma:contentTypeScope="" ma:versionID="2adfa112732c8ba233fb38520efa183b">
  <xsd:schema xmlns:xsd="http://www.w3.org/2001/XMLSchema" xmlns:xs="http://www.w3.org/2001/XMLSchema" xmlns:p="http://schemas.microsoft.com/office/2006/metadata/properties" xmlns:ns2="11c1bc05-27eb-4e6f-a01d-e5d4879086f1" targetNamespace="http://schemas.microsoft.com/office/2006/metadata/properties" ma:root="true" ma:fieldsID="ab86278918fc88a302085f46f50d7357" ns2:_="">
    <xsd:import namespace="11c1bc05-27eb-4e6f-a01d-e5d4879086f1"/>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1bc05-27eb-4e6f-a01d-e5d4879086f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3CAABB-9767-41DC-A78C-0350E389BD93}">
  <ds:schemaRefs>
    <ds:schemaRef ds:uri="http://schemas.microsoft.com/sharepoint/v3/contenttype/forms"/>
  </ds:schemaRefs>
</ds:datastoreItem>
</file>

<file path=customXml/itemProps2.xml><?xml version="1.0" encoding="utf-8"?>
<ds:datastoreItem xmlns:ds="http://schemas.openxmlformats.org/officeDocument/2006/customXml" ds:itemID="{30BE6E93-D098-4CC1-B3CF-DB2CFFC90516}">
  <ds:schemaRefs>
    <ds:schemaRef ds:uri="http://schemas.microsoft.com/office/2006/metadata/properties"/>
    <ds:schemaRef ds:uri="http://schemas.microsoft.com/office/infopath/2007/PartnerControls"/>
    <ds:schemaRef ds:uri="11c1bc05-27eb-4e6f-a01d-e5d4879086f1"/>
  </ds:schemaRefs>
</ds:datastoreItem>
</file>

<file path=customXml/itemProps3.xml><?xml version="1.0" encoding="utf-8"?>
<ds:datastoreItem xmlns:ds="http://schemas.openxmlformats.org/officeDocument/2006/customXml" ds:itemID="{5F12D457-1101-4EBF-B060-68C63822A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c1bc05-27eb-4e6f-a01d-e5d487908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Προβολή στην οθόνη (4:3)</PresentationFormat>
  <Slides>12</Slides>
  <Notes>12</Notes>
  <HiddenSlides>0</HiddenSlide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Πλέγμα</vt:lpstr>
      <vt:lpstr>LYRIK PROJEKT IN DEUTSCH</vt:lpstr>
      <vt:lpstr>Das Gedicht </vt:lpstr>
      <vt:lpstr>Generelle Informationen</vt:lpstr>
      <vt:lpstr>Wortsatz des Gedichtes</vt:lpstr>
      <vt:lpstr>Joseph von Eichendorff</vt:lpstr>
      <vt:lpstr>Inhalt des Gedichtes</vt:lpstr>
      <vt:lpstr>Form des Gedichtes</vt:lpstr>
      <vt:lpstr>Epoche der Romantik</vt:lpstr>
      <vt:lpstr>Merkmale der Romantik</vt:lpstr>
      <vt:lpstr>Themen/Motive der Romantik</vt:lpstr>
      <vt:lpstr>Wirkung</vt:lpstr>
      <vt:lpstr>Danke für eure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LYRIK PROJECT IN DEUTSCH</dc:title>
  <dc:creator>Evelina Anastasiou</dc:creator>
  <cp:revision>3</cp:revision>
  <dcterms:modified xsi:type="dcterms:W3CDTF">2020-06-16T17:04:34Z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0x010100A52B92A5EB553046A86F404D1F4FE7DA</vt:lpwstr>
  </property>
</Properties>
</file>